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58" r:id="rId4"/>
    <p:sldId id="262" r:id="rId5"/>
    <p:sldId id="263" r:id="rId6"/>
    <p:sldId id="265" r:id="rId7"/>
    <p:sldId id="268" r:id="rId8"/>
    <p:sldId id="269" r:id="rId9"/>
    <p:sldId id="279" r:id="rId10"/>
    <p:sldId id="291" r:id="rId11"/>
    <p:sldId id="284" r:id="rId12"/>
    <p:sldId id="283" r:id="rId13"/>
    <p:sldId id="280" r:id="rId14"/>
    <p:sldId id="273" r:id="rId15"/>
    <p:sldId id="274" r:id="rId16"/>
    <p:sldId id="277" r:id="rId17"/>
    <p:sldId id="286" r:id="rId18"/>
    <p:sldId id="287" r:id="rId19"/>
    <p:sldId id="288" r:id="rId20"/>
    <p:sldId id="289" r:id="rId21"/>
    <p:sldId id="260" r:id="rId22"/>
    <p:sldId id="261" r:id="rId2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8000"/>
    <a:srgbClr val="00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35" autoAdjust="0"/>
    <p:restoredTop sz="90281" autoAdjust="0"/>
  </p:normalViewPr>
  <p:slideViewPr>
    <p:cSldViewPr snapToGrid="0">
      <p:cViewPr varScale="1">
        <p:scale>
          <a:sx n="103" d="100"/>
          <a:sy n="103" d="100"/>
        </p:scale>
        <p:origin x="85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8AFBDBC5-B12A-490D-A553-052CBEDF84F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75EE56D-4192-40CB-87B6-8F31D9264F8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15764-E914-4D7C-8F5A-CF50A61F041A}" type="datetimeFigureOut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852CBEF-CFE6-486F-A015-2ADE16AA7F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05D44FE-8BAE-4DFB-8C54-D967CEC57B3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F816C5-F292-4B0C-AE20-8952260475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941549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0B149B-90B1-4673-9CD0-8C51737F529D}" type="datetimeFigureOut">
              <a:rPr lang="zh-TW" altLang="en-US" smtClean="0"/>
              <a:t>2021/4/6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4ED40E-35AD-4670-8744-4044B90D71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473715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CCM</a:t>
            </a:r>
            <a:r>
              <a:rPr lang="zh-TW" altLang="en-US" dirty="0"/>
              <a:t>用於無限區域網路，例如 </a:t>
            </a:r>
            <a:r>
              <a:rPr lang="en-US" altLang="zh-TW" dirty="0" err="1"/>
              <a:t>WiFi</a:t>
            </a:r>
            <a:r>
              <a:rPr lang="zh-TW" altLang="en-US" dirty="0"/>
              <a:t> 藍芽</a:t>
            </a:r>
            <a:endParaRPr lang="en-US" altLang="zh-TW" dirty="0"/>
          </a:p>
          <a:p>
            <a:r>
              <a:rPr lang="zh-TW" altLang="en-US" dirty="0"/>
              <a:t>這套</a:t>
            </a:r>
            <a:r>
              <a:rPr lang="en-US" altLang="zh-TW" dirty="0"/>
              <a:t>CCM</a:t>
            </a:r>
            <a:r>
              <a:rPr lang="zh-TW" altLang="en-US" dirty="0"/>
              <a:t>加密標準由美國</a:t>
            </a:r>
            <a:r>
              <a:rPr lang="en-US" altLang="zh-TW" dirty="0"/>
              <a:t>NIST</a:t>
            </a:r>
            <a:r>
              <a:rPr lang="zh-TW" altLang="en-US" dirty="0"/>
              <a:t>公開發表</a:t>
            </a:r>
            <a:endParaRPr lang="en-US" altLang="zh-TW" dirty="0"/>
          </a:p>
          <a:p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 7, 8, 9, 10, 11, 12, 13 }.</a:t>
            </a:r>
          </a:p>
          <a:p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tag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 4, 6, 8, 10, 12, 14, 16 }.</a:t>
            </a:r>
          </a:p>
          <a:p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2</a:t>
            </a:r>
            <a:r>
              <a:rPr lang="en-US" altLang="zh-TW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64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0</a:t>
            </a:r>
          </a:p>
          <a:p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</a:t>
            </a:r>
            <a:r>
              <a:rPr lang="en-US" altLang="zh-TW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0</a:t>
            </a:r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935776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AES</a:t>
            </a:r>
            <a:r>
              <a:rPr lang="zh-TW" altLang="en-US" dirty="0"/>
              <a:t>是</a:t>
            </a:r>
            <a:r>
              <a:rPr lang="en-US" altLang="zh-TW" dirty="0"/>
              <a:t>2006</a:t>
            </a:r>
            <a:r>
              <a:rPr lang="zh-TW" altLang="en-US" dirty="0"/>
              <a:t>年後取代</a:t>
            </a:r>
            <a:r>
              <a:rPr lang="en-US" altLang="zh-TW" dirty="0"/>
              <a:t>DES</a:t>
            </a:r>
            <a:r>
              <a:rPr lang="zh-TW" altLang="en-US" dirty="0"/>
              <a:t>很常見的加密技術，也是由美國</a:t>
            </a:r>
            <a:r>
              <a:rPr lang="en-US" altLang="zh-TW" dirty="0"/>
              <a:t>NIST</a:t>
            </a:r>
            <a:r>
              <a:rPr lang="zh-TW" altLang="en-US" dirty="0"/>
              <a:t>發表，用於</a:t>
            </a:r>
            <a:r>
              <a:rPr lang="en-US" altLang="zh-TW" dirty="0"/>
              <a:t>ATM/</a:t>
            </a:r>
            <a:r>
              <a:rPr lang="zh-TW" altLang="en-US" dirty="0"/>
              <a:t> </a:t>
            </a:r>
            <a:r>
              <a:rPr lang="en-US" altLang="zh-TW" dirty="0"/>
              <a:t>ethernet</a:t>
            </a:r>
            <a:r>
              <a:rPr lang="zh-TW" altLang="en-US" dirty="0"/>
              <a:t>路由器 、電子金融業 </a:t>
            </a:r>
            <a:r>
              <a:rPr lang="en-US" altLang="zh-TW" dirty="0"/>
              <a:t>…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731493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P3</a:t>
            </a:r>
            <a:r>
              <a:rPr lang="zh-TW" altLang="en-US" dirty="0"/>
              <a:t>比</a:t>
            </a:r>
            <a:r>
              <a:rPr lang="en-US" altLang="zh-TW" dirty="0"/>
              <a:t>P2</a:t>
            </a:r>
            <a:r>
              <a:rPr lang="zh-TW" altLang="en-US" dirty="0"/>
              <a:t>多了密文的輸出時間</a:t>
            </a:r>
          </a:p>
        </p:txBody>
      </p:sp>
    </p:spTree>
    <p:extLst>
      <p:ext uri="{BB962C8B-B14F-4D97-AF65-F5344CB8AC3E}">
        <p14:creationId xmlns:p14="http://schemas.microsoft.com/office/powerpoint/2010/main" val="10960287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SoC:</a:t>
            </a:r>
            <a:r>
              <a:rPr lang="zh-TW" altLang="en-US" dirty="0"/>
              <a:t> 將系統整合在單一晶片上，通常有軟體部分及硬體部分。</a:t>
            </a:r>
            <a:endParaRPr lang="en-US" altLang="zh-TW" dirty="0"/>
          </a:p>
          <a:p>
            <a:r>
              <a:rPr lang="zh-TW" altLang="en-US" dirty="0"/>
              <a:t>處理器、記憶體、</a:t>
            </a:r>
            <a:r>
              <a:rPr lang="en-US" altLang="zh-TW" dirty="0"/>
              <a:t>IO</a:t>
            </a:r>
            <a:r>
              <a:rPr lang="zh-TW" altLang="en-US" dirty="0"/>
              <a:t> 介面溝通外部、內部會有</a:t>
            </a:r>
            <a:r>
              <a:rPr lang="en-US" altLang="zh-TW" dirty="0"/>
              <a:t>AXI</a:t>
            </a:r>
            <a:r>
              <a:rPr lang="zh-TW" altLang="en-US" dirty="0"/>
              <a:t> 溝通特定功能的</a:t>
            </a:r>
            <a:r>
              <a:rPr lang="en-US" altLang="zh-TW" dirty="0"/>
              <a:t>IPs …..</a:t>
            </a:r>
          </a:p>
          <a:p>
            <a:endParaRPr lang="en-US" altLang="zh-TW" dirty="0"/>
          </a:p>
          <a:p>
            <a:r>
              <a:rPr lang="zh-TW" altLang="en-US" dirty="0"/>
              <a:t>處理器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ARM</a:t>
            </a:r>
            <a:r>
              <a:rPr lang="zh-TW" altLang="en-US" dirty="0"/>
              <a:t> </a:t>
            </a:r>
            <a:r>
              <a:rPr lang="en-US" altLang="zh-TW" dirty="0"/>
              <a:t>Cortex-A9</a:t>
            </a:r>
          </a:p>
          <a:p>
            <a:r>
              <a:rPr lang="en-US" altLang="zh-TW" dirty="0"/>
              <a:t>PS: Processing System</a:t>
            </a:r>
          </a:p>
          <a:p>
            <a:r>
              <a:rPr lang="en-US" altLang="zh-TW" dirty="0"/>
              <a:t>PL: Programmable Logic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559388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圖檔為</a:t>
            </a:r>
            <a:r>
              <a:rPr lang="en-US" altLang="zh-TW" dirty="0"/>
              <a:t>128*128</a:t>
            </a:r>
            <a:r>
              <a:rPr lang="zh-TW" altLang="en-US" dirty="0"/>
              <a:t>的</a:t>
            </a:r>
            <a:r>
              <a:rPr lang="en-US" altLang="zh-TW" dirty="0"/>
              <a:t>BMP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8134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17BF20-1D96-4D53-A6EA-B5D2868899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D8F9551-879E-4D3F-9176-6074C634E0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9AEBE33-9311-4EA8-938F-04C6166D3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FED48-3BC4-4871-96A7-276A19499D2B}" type="datetime1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13F1028-6AA0-4B71-936E-D81DDA7EA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EE6100F-EC0A-4906-ADBD-84FC2A9BE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5511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508BF1-3E06-4F1C-9746-AB881C61F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4668F32-6412-4CDA-9E98-D326CC3925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9F547A3-EA02-494E-9C09-E860B26AA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E7A45-DD9E-4D6F-AB9C-9B57B8A198D1}" type="datetime1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5397AC4-61AC-49A9-B52A-ECAA75906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4A4F67D-4206-48DF-909D-5BB58AB55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4285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A5D3CB4-E1A4-4E89-B5F2-0D96C2CF38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680252D-DC20-43F8-B1DE-AFE8AFB863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3444CFE-8137-4F81-9198-927F4E4A3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D4976-9049-498C-95F8-B08628DFA742}" type="datetime1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35CAB0C-9563-40DB-B3B5-23D8CBAA4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1B7D1E0-D9D7-4984-B334-D752558BC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9835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5D591F-22D0-41D2-8D9C-6998B0F69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0EDB664-30E0-4A48-B88C-729A3CB49B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DAFC8DC-26C4-447A-A192-ED022B410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327FE-191A-40D3-BE9A-B2C1BD74B18F}" type="datetime1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F07AFA7-DD84-47B1-B4C2-C02ACFEEA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1E4FB67-5CFD-43BC-BDC1-E6F3BFDCD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5434242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C0FC05-DF64-4783-81C9-0C4B82998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8397BC8-A4E4-4497-92B3-DCAED0F26F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E6465B3-A39F-43C3-BF75-CD7ED3223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56C4B-A738-4BA3-9B52-5B72E7AD9C3C}" type="datetime1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CE29427-E301-4A84-89E6-ED24A9491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1500D0A-FBCC-48B7-8148-5E1E88CB8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5109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7091E5-20C1-4DD0-B9E3-D8E9B0A4F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5F28E7F-4DBB-4CB1-8482-DC9B24922E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A39CEDC-9F8A-4896-AB75-9CA4339B1A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E469F79-D5CE-4D42-9962-CCA50999D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327FE-191A-40D3-BE9A-B2C1BD74B18F}" type="datetime1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030CDA5-8F0F-4914-956C-08FE68633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B215BBD-79DF-4B53-BCDB-2908BD452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1005633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C8DF38-1181-4FE1-AD81-5A99A028B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9DAF984-9D0A-4590-BAA7-3C820B524F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0CE7DEF-F76F-490A-8DAC-E03768E505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AE5B1D7-FF8E-437F-99FA-C26A26B780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476B533-56CA-4FC8-AA11-707E80342F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60960DB2-22E0-4ECB-ABF5-D3E23F38A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327FE-191A-40D3-BE9A-B2C1BD74B18F}" type="datetime1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8A97F11-650E-45DC-8655-41B10CB3A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C873E9A7-5DAD-4A6C-93E2-845DB24E0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015893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7F6A16-0826-4456-A693-A750032CD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3F359B1-4669-4037-B11D-58D45B49F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AD0C-F54D-4376-838B-58275D3A2B07}" type="datetime1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ACCB0F9-218A-4D00-B7E8-996C75106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2EA0367-0852-4C93-A688-5FB9F6D14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650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54AD32A-AEF6-43B8-AE75-A1C88ED96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AD647-7CA2-4EFE-B512-C4142FBAD757}" type="datetime1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8F772EE-C084-46AA-8A1C-0BBD23F85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12FBC1A-A3E8-44DF-A4F7-06EBB99AA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5814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46E026-5F57-4CCF-8E62-60C699EB9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D89020-1997-4006-B1DA-01064E163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38D4BC9-23BE-4692-8D8F-E264019821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4E3B0CF-DC54-4434-872F-52DD8EBA0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71423-D13D-4FE3-B16A-2291B93DBB67}" type="datetime1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70AFE77-98DF-4D52-B688-3225E1E53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9295577-1C42-4ACD-8CA4-E0738E9D3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1338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81B8B6-C8DE-4999-8075-E5190639A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42E1349B-8157-4AE8-B7B3-939CFAC1B5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86613DE-D139-4EA6-9420-EF7BD047A0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080A9AB-E052-4A19-B5AE-229280077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B3D8F-6E47-41C1-A69A-552E7B4E77E5}" type="datetime1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719455D-F5C1-495D-A305-2FBB3A7F3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ED9EE1C-558B-4290-BA3F-5A3802836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346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C16CA55A-9BB5-4A25-8E5B-44154E7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FBA09EC-ACE1-42FB-8518-CF3F00449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28D39E0-B527-4D1A-B780-26581A3138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327FE-191A-40D3-BE9A-B2C1BD74B18F}" type="datetime1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DCE717E-DC99-460D-95C3-5B9A28904B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D9543EE-55A4-4AC8-8726-3FBC031680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410F78-7A0E-4146-87B7-0FA63EE79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5604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emf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9F32D3AA-630D-47E2-9915-5A30162E3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標題 5">
            <a:extLst>
              <a:ext uri="{FF2B5EF4-FFF2-40B4-BE49-F238E27FC236}">
                <a16:creationId xmlns:a16="http://schemas.microsoft.com/office/drawing/2014/main" id="{F9191E3F-1F74-4823-91D9-0476045F0A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09587"/>
            <a:ext cx="9144000" cy="2387600"/>
          </a:xfrm>
        </p:spPr>
        <p:txBody>
          <a:bodyPr>
            <a:normAutofit/>
          </a:bodyPr>
          <a:lstStyle/>
          <a:p>
            <a:r>
              <a:rPr lang="zh-TW" altLang="en-US" sz="3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個人簡歷與作品</a:t>
            </a:r>
            <a:br>
              <a:rPr lang="en-US" altLang="zh-TW" sz="3600" dirty="0"/>
            </a:br>
            <a:br>
              <a:rPr lang="en-US" altLang="zh-TW" sz="3600" dirty="0"/>
            </a:br>
            <a:endParaRPr lang="zh-TW" altLang="en-US" sz="3600" dirty="0"/>
          </a:p>
        </p:txBody>
      </p:sp>
      <p:sp>
        <p:nvSpPr>
          <p:cNvPr id="7" name="副標題 6">
            <a:extLst>
              <a:ext uri="{FF2B5EF4-FFF2-40B4-BE49-F238E27FC236}">
                <a16:creationId xmlns:a16="http://schemas.microsoft.com/office/drawing/2014/main" id="{776C6B7D-195D-48B9-A922-F15A215B41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190299"/>
          </a:xfrm>
        </p:spPr>
        <p:txBody>
          <a:bodyPr>
            <a:normAutofit/>
          </a:bodyPr>
          <a:lstStyle/>
          <a:p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面試者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Chen, Sih-Yun</a:t>
            </a:r>
          </a:p>
          <a:p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陳思云</a:t>
            </a:r>
          </a:p>
        </p:txBody>
      </p:sp>
      <p:sp>
        <p:nvSpPr>
          <p:cNvPr id="10" name="副標題 6">
            <a:extLst>
              <a:ext uri="{FF2B5EF4-FFF2-40B4-BE49-F238E27FC236}">
                <a16:creationId xmlns:a16="http://schemas.microsoft.com/office/drawing/2014/main" id="{B82D8295-1F8A-4EF2-881A-6B5BB690149F}"/>
              </a:ext>
            </a:extLst>
          </p:cNvPr>
          <p:cNvSpPr txBox="1">
            <a:spLocks/>
          </p:cNvSpPr>
          <p:nvPr/>
        </p:nvSpPr>
        <p:spPr>
          <a:xfrm>
            <a:off x="1524000" y="5735637"/>
            <a:ext cx="9144000" cy="9930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TW" sz="2000" b="1" dirty="0">
                <a:solidFill>
                  <a:srgbClr val="00206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Department of Electronic and Computer Engineering National Taiwan University of Science and Technology</a:t>
            </a:r>
            <a:endParaRPr lang="zh-TW" altLang="en-US" sz="2000" b="1" dirty="0">
              <a:solidFill>
                <a:srgbClr val="002060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415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群組 143">
            <a:extLst>
              <a:ext uri="{FF2B5EF4-FFF2-40B4-BE49-F238E27FC236}">
                <a16:creationId xmlns:a16="http://schemas.microsoft.com/office/drawing/2014/main" id="{92A8DE46-3516-4BE1-8DF0-DAC7EBBFC405}"/>
              </a:ext>
            </a:extLst>
          </p:cNvPr>
          <p:cNvGrpSpPr/>
          <p:nvPr/>
        </p:nvGrpSpPr>
        <p:grpSpPr>
          <a:xfrm>
            <a:off x="-47321" y="446970"/>
            <a:ext cx="12291479" cy="5866137"/>
            <a:chOff x="-47321" y="704145"/>
            <a:chExt cx="12291479" cy="5866137"/>
          </a:xfrm>
        </p:grpSpPr>
        <p:sp>
          <p:nvSpPr>
            <p:cNvPr id="266" name="文字方塊 265">
              <a:extLst>
                <a:ext uri="{FF2B5EF4-FFF2-40B4-BE49-F238E27FC236}">
                  <a16:creationId xmlns:a16="http://schemas.microsoft.com/office/drawing/2014/main" id="{4013E253-E8D0-4851-90F6-05C3BCFB1CF4}"/>
                </a:ext>
              </a:extLst>
            </p:cNvPr>
            <p:cNvSpPr txBox="1"/>
            <p:nvPr/>
          </p:nvSpPr>
          <p:spPr>
            <a:xfrm>
              <a:off x="5469443" y="2891182"/>
              <a:ext cx="9322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987048" y="4359619"/>
              <a:ext cx="4853741" cy="221025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2036657" y="1316700"/>
              <a:ext cx="9346546" cy="2694098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1424064" y="2916179"/>
              <a:ext cx="409932" cy="6177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7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Text</a:t>
              </a:r>
            </a:p>
            <a:p>
              <a:pPr algn="ctr"/>
              <a:r>
                <a:rPr lang="en-US" altLang="zh-TW" sz="7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RAM</a:t>
              </a:r>
            </a:p>
          </p:txBody>
        </p:sp>
        <p:cxnSp>
          <p:nvCxnSpPr>
            <p:cNvPr id="10" name="直線接點 9"/>
            <p:cNvCxnSpPr>
              <a:cxnSpLocks/>
            </p:cNvCxnSpPr>
            <p:nvPr/>
          </p:nvCxnSpPr>
          <p:spPr>
            <a:xfrm>
              <a:off x="4776808" y="4850803"/>
              <a:ext cx="273549" cy="492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直線接點 10"/>
            <p:cNvCxnSpPr>
              <a:cxnSpLocks/>
              <a:endCxn id="12" idx="4"/>
            </p:cNvCxnSpPr>
            <p:nvPr/>
          </p:nvCxnSpPr>
          <p:spPr>
            <a:xfrm flipH="1" flipV="1">
              <a:off x="4942370" y="4873041"/>
              <a:ext cx="6186" cy="52091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橢圓 11"/>
            <p:cNvSpPr/>
            <p:nvPr/>
          </p:nvSpPr>
          <p:spPr>
            <a:xfrm>
              <a:off x="4922834" y="4828576"/>
              <a:ext cx="39072" cy="44465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3" name="直線單箭頭接點 12"/>
            <p:cNvCxnSpPr/>
            <p:nvPr/>
          </p:nvCxnSpPr>
          <p:spPr>
            <a:xfrm>
              <a:off x="4378913" y="4997455"/>
              <a:ext cx="234151" cy="18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線單箭頭接點 13"/>
            <p:cNvCxnSpPr>
              <a:cxnSpLocks/>
              <a:stCxn id="16" idx="3"/>
            </p:cNvCxnSpPr>
            <p:nvPr/>
          </p:nvCxnSpPr>
          <p:spPr>
            <a:xfrm flipV="1">
              <a:off x="1966145" y="4723600"/>
              <a:ext cx="1662650" cy="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矩形 15"/>
            <p:cNvSpPr/>
            <p:nvPr/>
          </p:nvSpPr>
          <p:spPr>
            <a:xfrm>
              <a:off x="1562142" y="4398609"/>
              <a:ext cx="404003" cy="6508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7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Key</a:t>
              </a:r>
            </a:p>
            <a:p>
              <a:pPr algn="ctr"/>
              <a:r>
                <a:rPr lang="en-US" altLang="zh-TW" sz="7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RAM</a:t>
              </a:r>
              <a:endParaRPr lang="zh-TW" altLang="en-US" sz="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流程圖: 或 16"/>
            <p:cNvSpPr/>
            <p:nvPr/>
          </p:nvSpPr>
          <p:spPr>
            <a:xfrm>
              <a:off x="3105838" y="3151106"/>
              <a:ext cx="154800" cy="155778"/>
            </a:xfrm>
            <a:prstGeom prst="flowChartOr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直線單箭頭接點 17"/>
            <p:cNvCxnSpPr>
              <a:cxnSpLocks/>
            </p:cNvCxnSpPr>
            <p:nvPr/>
          </p:nvCxnSpPr>
          <p:spPr>
            <a:xfrm flipV="1">
              <a:off x="2268717" y="3228995"/>
              <a:ext cx="846001" cy="29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9" name="群組 18"/>
            <p:cNvGrpSpPr/>
            <p:nvPr/>
          </p:nvGrpSpPr>
          <p:grpSpPr>
            <a:xfrm>
              <a:off x="4613065" y="4422136"/>
              <a:ext cx="162000" cy="900001"/>
              <a:chOff x="4235311" y="3014176"/>
              <a:chExt cx="191069" cy="1499847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25" name="矩形 124"/>
              <p:cNvSpPr/>
              <p:nvPr/>
            </p:nvSpPr>
            <p:spPr>
              <a:xfrm>
                <a:off x="4235311" y="3014176"/>
                <a:ext cx="191069" cy="1499846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6" name="等腰三角形 125"/>
              <p:cNvSpPr/>
              <p:nvPr/>
            </p:nvSpPr>
            <p:spPr>
              <a:xfrm>
                <a:off x="4244218" y="4364322"/>
                <a:ext cx="181537" cy="149701"/>
              </a:xfrm>
              <a:prstGeom prst="triangle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0" name="直線單箭頭接點 19"/>
            <p:cNvCxnSpPr/>
            <p:nvPr/>
          </p:nvCxnSpPr>
          <p:spPr>
            <a:xfrm>
              <a:off x="1318944" y="4703955"/>
              <a:ext cx="234151" cy="18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10AD898F-0366-4DAC-BBA7-1FFBE8694BF2}"/>
                </a:ext>
              </a:extLst>
            </p:cNvPr>
            <p:cNvSpPr/>
            <p:nvPr/>
          </p:nvSpPr>
          <p:spPr>
            <a:xfrm>
              <a:off x="4508186" y="2640087"/>
              <a:ext cx="1054065" cy="115865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Sub</a:t>
              </a:r>
            </a:p>
            <a:p>
              <a:pPr algn="ctr"/>
              <a:r>
                <a:rPr lang="en-US" altLang="zh-TW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Bytes</a:t>
              </a:r>
              <a:endParaRPr lang="zh-TW" altLang="en-US" sz="10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2" name="直線單箭頭接點 21"/>
            <p:cNvCxnSpPr/>
            <p:nvPr/>
          </p:nvCxnSpPr>
          <p:spPr>
            <a:xfrm>
              <a:off x="921652" y="4569632"/>
              <a:ext cx="339900" cy="9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直線單箭頭接點 22"/>
            <p:cNvCxnSpPr>
              <a:endCxn id="8" idx="1"/>
            </p:cNvCxnSpPr>
            <p:nvPr/>
          </p:nvCxnSpPr>
          <p:spPr>
            <a:xfrm flipV="1">
              <a:off x="920636" y="3225032"/>
              <a:ext cx="503428" cy="318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梯形 24"/>
            <p:cNvSpPr/>
            <p:nvPr/>
          </p:nvSpPr>
          <p:spPr>
            <a:xfrm rot="5400000">
              <a:off x="3988459" y="3130629"/>
              <a:ext cx="557178" cy="170942"/>
            </a:xfrm>
            <a:prstGeom prst="trapezoid">
              <a:avLst>
                <a:gd name="adj" fmla="val 67308"/>
              </a:avLst>
            </a:prstGeom>
            <a:solidFill>
              <a:schemeClr val="bg1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文字方塊 25"/>
            <p:cNvSpPr txBox="1"/>
            <p:nvPr/>
          </p:nvSpPr>
          <p:spPr>
            <a:xfrm>
              <a:off x="4183130" y="3215557"/>
              <a:ext cx="9322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文字方塊 26"/>
            <p:cNvSpPr txBox="1"/>
            <p:nvPr/>
          </p:nvSpPr>
          <p:spPr>
            <a:xfrm>
              <a:off x="4130309" y="2986404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8" name="直線單箭頭接點 27"/>
            <p:cNvCxnSpPr/>
            <p:nvPr/>
          </p:nvCxnSpPr>
          <p:spPr>
            <a:xfrm>
              <a:off x="3755402" y="3093473"/>
              <a:ext cx="430241" cy="772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直線單箭頭接點 29"/>
            <p:cNvCxnSpPr>
              <a:cxnSpLocks/>
            </p:cNvCxnSpPr>
            <p:nvPr/>
          </p:nvCxnSpPr>
          <p:spPr>
            <a:xfrm flipV="1">
              <a:off x="10848339" y="3181239"/>
              <a:ext cx="837578" cy="97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線單箭頭接點 30"/>
            <p:cNvCxnSpPr>
              <a:cxnSpLocks/>
            </p:cNvCxnSpPr>
            <p:nvPr/>
          </p:nvCxnSpPr>
          <p:spPr>
            <a:xfrm flipV="1">
              <a:off x="10702936" y="3191025"/>
              <a:ext cx="198501" cy="83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肘形接點 31"/>
            <p:cNvCxnSpPr>
              <a:stCxn id="33" idx="4"/>
              <a:endCxn id="26" idx="1"/>
            </p:cNvCxnSpPr>
            <p:nvPr/>
          </p:nvCxnSpPr>
          <p:spPr>
            <a:xfrm rot="5400000">
              <a:off x="7778738" y="-382001"/>
              <a:ext cx="109673" cy="7300887"/>
            </a:xfrm>
            <a:prstGeom prst="bentConnector4">
              <a:avLst>
                <a:gd name="adj1" fmla="val 850597"/>
                <a:gd name="adj2" fmla="val 10313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3" name="橢圓 32"/>
            <p:cNvSpPr/>
            <p:nvPr/>
          </p:nvSpPr>
          <p:spPr>
            <a:xfrm>
              <a:off x="11464481" y="3169141"/>
              <a:ext cx="39072" cy="44465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流程圖: 或 33"/>
            <p:cNvSpPr/>
            <p:nvPr/>
          </p:nvSpPr>
          <p:spPr>
            <a:xfrm>
              <a:off x="10911223" y="3111137"/>
              <a:ext cx="154800" cy="155778"/>
            </a:xfrm>
            <a:prstGeom prst="flowChartOr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橢圓 34"/>
            <p:cNvSpPr/>
            <p:nvPr/>
          </p:nvSpPr>
          <p:spPr>
            <a:xfrm>
              <a:off x="6101252" y="4831340"/>
              <a:ext cx="39072" cy="44465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6" name="直線單箭頭接點 35"/>
            <p:cNvCxnSpPr>
              <a:cxnSpLocks/>
            </p:cNvCxnSpPr>
            <p:nvPr/>
          </p:nvCxnSpPr>
          <p:spPr>
            <a:xfrm flipV="1">
              <a:off x="505538" y="3488351"/>
              <a:ext cx="240718" cy="28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直線單箭頭接點 36"/>
            <p:cNvCxnSpPr/>
            <p:nvPr/>
          </p:nvCxnSpPr>
          <p:spPr>
            <a:xfrm>
              <a:off x="412874" y="4559967"/>
              <a:ext cx="339900" cy="9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直線接點 37"/>
            <p:cNvCxnSpPr>
              <a:cxnSpLocks/>
            </p:cNvCxnSpPr>
            <p:nvPr/>
          </p:nvCxnSpPr>
          <p:spPr>
            <a:xfrm flipV="1">
              <a:off x="4266500" y="1034076"/>
              <a:ext cx="9856" cy="195352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直線接點 38"/>
            <p:cNvCxnSpPr>
              <a:cxnSpLocks/>
              <a:stCxn id="120" idx="1"/>
            </p:cNvCxnSpPr>
            <p:nvPr/>
          </p:nvCxnSpPr>
          <p:spPr>
            <a:xfrm flipV="1">
              <a:off x="1253439" y="1016758"/>
              <a:ext cx="7334" cy="346801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0" name="文字方塊 39"/>
            <p:cNvSpPr txBox="1"/>
            <p:nvPr/>
          </p:nvSpPr>
          <p:spPr>
            <a:xfrm>
              <a:off x="-47321" y="3341147"/>
              <a:ext cx="63350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plaintext</a:t>
              </a:r>
              <a:endParaRPr lang="zh-TW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文字方塊 40"/>
            <p:cNvSpPr txBox="1"/>
            <p:nvPr/>
          </p:nvSpPr>
          <p:spPr>
            <a:xfrm>
              <a:off x="76294" y="4414100"/>
              <a:ext cx="39946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</a:t>
              </a:r>
              <a:endParaRPr lang="zh-TW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文字方塊 41"/>
            <p:cNvSpPr txBox="1"/>
            <p:nvPr/>
          </p:nvSpPr>
          <p:spPr>
            <a:xfrm>
              <a:off x="4514464" y="6324061"/>
              <a:ext cx="135646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Round key expansion</a:t>
              </a:r>
              <a:endParaRPr lang="zh-TW" alt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文字方塊 42"/>
            <p:cNvSpPr txBox="1"/>
            <p:nvPr/>
          </p:nvSpPr>
          <p:spPr>
            <a:xfrm>
              <a:off x="2005570" y="1320938"/>
              <a:ext cx="105830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Text encryption</a:t>
              </a:r>
              <a:endParaRPr lang="zh-TW" alt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4" name="文字方塊 43"/>
            <p:cNvSpPr txBox="1"/>
            <p:nvPr/>
          </p:nvSpPr>
          <p:spPr>
            <a:xfrm>
              <a:off x="10700909" y="715461"/>
              <a:ext cx="44114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valid</a:t>
              </a:r>
              <a:endParaRPr lang="zh-TW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文字方塊 44"/>
            <p:cNvSpPr txBox="1"/>
            <p:nvPr/>
          </p:nvSpPr>
          <p:spPr>
            <a:xfrm>
              <a:off x="10683972" y="961448"/>
              <a:ext cx="6992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ready_out</a:t>
              </a:r>
              <a:endParaRPr lang="zh-TW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6" name="文字方塊 45"/>
            <p:cNvSpPr txBox="1"/>
            <p:nvPr/>
          </p:nvSpPr>
          <p:spPr>
            <a:xfrm>
              <a:off x="505538" y="739125"/>
              <a:ext cx="32733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sel</a:t>
              </a:r>
              <a:endParaRPr lang="zh-TW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7" name="文字方塊 46"/>
            <p:cNvSpPr txBox="1"/>
            <p:nvPr/>
          </p:nvSpPr>
          <p:spPr>
            <a:xfrm>
              <a:off x="271914" y="970611"/>
              <a:ext cx="53572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aes_en</a:t>
              </a:r>
              <a:endParaRPr lang="zh-TW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8" name="直線單箭頭接點 47"/>
            <p:cNvCxnSpPr/>
            <p:nvPr/>
          </p:nvCxnSpPr>
          <p:spPr>
            <a:xfrm>
              <a:off x="821514" y="866446"/>
              <a:ext cx="339900" cy="9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直線單箭頭接點 48"/>
            <p:cNvCxnSpPr/>
            <p:nvPr/>
          </p:nvCxnSpPr>
          <p:spPr>
            <a:xfrm>
              <a:off x="821514" y="1106080"/>
              <a:ext cx="339900" cy="9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直線單箭頭接點 49"/>
            <p:cNvCxnSpPr/>
            <p:nvPr/>
          </p:nvCxnSpPr>
          <p:spPr>
            <a:xfrm>
              <a:off x="10381986" y="854173"/>
              <a:ext cx="339900" cy="9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直線單箭頭接點 50"/>
            <p:cNvCxnSpPr/>
            <p:nvPr/>
          </p:nvCxnSpPr>
          <p:spPr>
            <a:xfrm>
              <a:off x="10381986" y="1093807"/>
              <a:ext cx="339900" cy="9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直線單箭頭接點 52"/>
            <p:cNvCxnSpPr>
              <a:cxnSpLocks/>
              <a:stCxn id="8" idx="3"/>
            </p:cNvCxnSpPr>
            <p:nvPr/>
          </p:nvCxnSpPr>
          <p:spPr>
            <a:xfrm flipV="1">
              <a:off x="1833996" y="3212251"/>
              <a:ext cx="179047" cy="127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4" name="文字方塊 53">
              <a:extLst>
                <a:ext uri="{FF2B5EF4-FFF2-40B4-BE49-F238E27FC236}">
                  <a16:creationId xmlns:a16="http://schemas.microsoft.com/office/drawing/2014/main" id="{00C6BA10-91A1-4AA2-8454-B4F02781F436}"/>
                </a:ext>
              </a:extLst>
            </p:cNvPr>
            <p:cNvSpPr txBox="1"/>
            <p:nvPr/>
          </p:nvSpPr>
          <p:spPr>
            <a:xfrm>
              <a:off x="4983515" y="5158953"/>
              <a:ext cx="60625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key buffer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文字方塊 54">
              <a:extLst>
                <a:ext uri="{FF2B5EF4-FFF2-40B4-BE49-F238E27FC236}">
                  <a16:creationId xmlns:a16="http://schemas.microsoft.com/office/drawing/2014/main" id="{29E3AC90-E865-4887-B090-04B2D76FC381}"/>
                </a:ext>
              </a:extLst>
            </p:cNvPr>
            <p:cNvSpPr txBox="1"/>
            <p:nvPr/>
          </p:nvSpPr>
          <p:spPr>
            <a:xfrm>
              <a:off x="2820278" y="2935027"/>
              <a:ext cx="71365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Initial add rk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56" name="直線單箭頭接點 55">
              <a:extLst>
                <a:ext uri="{FF2B5EF4-FFF2-40B4-BE49-F238E27FC236}">
                  <a16:creationId xmlns:a16="http://schemas.microsoft.com/office/drawing/2014/main" id="{D8D2AEAF-FF75-4115-9F31-3667FC114208}"/>
                </a:ext>
              </a:extLst>
            </p:cNvPr>
            <p:cNvCxnSpPr>
              <a:cxnSpLocks/>
              <a:stCxn id="25" idx="0"/>
            </p:cNvCxnSpPr>
            <p:nvPr/>
          </p:nvCxnSpPr>
          <p:spPr>
            <a:xfrm flipV="1">
              <a:off x="4352519" y="3215557"/>
              <a:ext cx="147421" cy="54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7" name="文字方塊 56"/>
            <p:cNvSpPr txBox="1"/>
            <p:nvPr/>
          </p:nvSpPr>
          <p:spPr>
            <a:xfrm>
              <a:off x="11544928" y="3207417"/>
              <a:ext cx="6992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ciphertext</a:t>
              </a:r>
              <a:endParaRPr lang="zh-TW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58" name="群組 57">
              <a:extLst>
                <a:ext uri="{FF2B5EF4-FFF2-40B4-BE49-F238E27FC236}">
                  <a16:creationId xmlns:a16="http://schemas.microsoft.com/office/drawing/2014/main" id="{29A64FA9-5B67-479E-ABAB-EED2E595342B}"/>
                </a:ext>
              </a:extLst>
            </p:cNvPr>
            <p:cNvGrpSpPr/>
            <p:nvPr/>
          </p:nvGrpSpPr>
          <p:grpSpPr>
            <a:xfrm>
              <a:off x="1105636" y="4427245"/>
              <a:ext cx="235962" cy="557178"/>
              <a:chOff x="1266549" y="4037608"/>
              <a:chExt cx="235962" cy="557178"/>
            </a:xfrm>
          </p:grpSpPr>
          <p:sp>
            <p:nvSpPr>
              <p:cNvPr id="120" name="梯形 119"/>
              <p:cNvSpPr/>
              <p:nvPr/>
            </p:nvSpPr>
            <p:spPr>
              <a:xfrm rot="5400000">
                <a:off x="1135763" y="4230726"/>
                <a:ext cx="557178" cy="170942"/>
              </a:xfrm>
              <a:prstGeom prst="trapezoid">
                <a:avLst>
                  <a:gd name="adj" fmla="val 67308"/>
                </a:avLst>
              </a:prstGeom>
              <a:solidFill>
                <a:schemeClr val="bg1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1" name="文字方塊 120">
                <a:extLst>
                  <a:ext uri="{FF2B5EF4-FFF2-40B4-BE49-F238E27FC236}">
                    <a16:creationId xmlns:a16="http://schemas.microsoft.com/office/drawing/2014/main" id="{3C0FB30E-2E7B-4572-8C5F-1C38368EDA3F}"/>
                  </a:ext>
                </a:extLst>
              </p:cNvPr>
              <p:cNvSpPr txBox="1"/>
              <p:nvPr/>
            </p:nvSpPr>
            <p:spPr>
              <a:xfrm>
                <a:off x="1319370" y="4311247"/>
                <a:ext cx="93226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2" name="文字方塊 121">
                <a:extLst>
                  <a:ext uri="{FF2B5EF4-FFF2-40B4-BE49-F238E27FC236}">
                    <a16:creationId xmlns:a16="http://schemas.microsoft.com/office/drawing/2014/main" id="{6CF81715-6C03-4E43-A42E-B48BED359873}"/>
                  </a:ext>
                </a:extLst>
              </p:cNvPr>
              <p:cNvSpPr txBox="1"/>
              <p:nvPr/>
            </p:nvSpPr>
            <p:spPr>
              <a:xfrm>
                <a:off x="1266549" y="4082094"/>
                <a:ext cx="23596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65" name="直線單箭頭接點 64">
              <a:extLst>
                <a:ext uri="{FF2B5EF4-FFF2-40B4-BE49-F238E27FC236}">
                  <a16:creationId xmlns:a16="http://schemas.microsoft.com/office/drawing/2014/main" id="{F6312BEA-0D23-4199-A0E9-F36550F3396E}"/>
                </a:ext>
              </a:extLst>
            </p:cNvPr>
            <p:cNvCxnSpPr>
              <a:cxnSpLocks/>
            </p:cNvCxnSpPr>
            <p:nvPr/>
          </p:nvCxnSpPr>
          <p:spPr>
            <a:xfrm>
              <a:off x="7681823" y="3211611"/>
              <a:ext cx="197155" cy="20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直線單箭頭接點 65">
              <a:extLst>
                <a:ext uri="{FF2B5EF4-FFF2-40B4-BE49-F238E27FC236}">
                  <a16:creationId xmlns:a16="http://schemas.microsoft.com/office/drawing/2014/main" id="{B145F295-2AAB-4A51-B578-41748541676C}"/>
                </a:ext>
              </a:extLst>
            </p:cNvPr>
            <p:cNvCxnSpPr>
              <a:cxnSpLocks/>
              <a:stCxn id="17" idx="6"/>
            </p:cNvCxnSpPr>
            <p:nvPr/>
          </p:nvCxnSpPr>
          <p:spPr>
            <a:xfrm>
              <a:off x="3260638" y="3228995"/>
              <a:ext cx="30491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接點: 肘形 71">
              <a:extLst>
                <a:ext uri="{FF2B5EF4-FFF2-40B4-BE49-F238E27FC236}">
                  <a16:creationId xmlns:a16="http://schemas.microsoft.com/office/drawing/2014/main" id="{295A1506-1F87-4360-B41F-AB6620C9A01A}"/>
                </a:ext>
              </a:extLst>
            </p:cNvPr>
            <p:cNvCxnSpPr>
              <a:cxnSpLocks/>
              <a:stCxn id="129" idx="3"/>
              <a:endCxn id="34" idx="4"/>
            </p:cNvCxnSpPr>
            <p:nvPr/>
          </p:nvCxnSpPr>
          <p:spPr>
            <a:xfrm flipV="1">
              <a:off x="5512996" y="3266915"/>
              <a:ext cx="5475627" cy="1587804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9" name="矩形 78">
              <a:extLst>
                <a:ext uri="{FF2B5EF4-FFF2-40B4-BE49-F238E27FC236}">
                  <a16:creationId xmlns:a16="http://schemas.microsoft.com/office/drawing/2014/main" id="{F64B9254-DC45-41E0-959F-95D00FABF1F9}"/>
                </a:ext>
              </a:extLst>
            </p:cNvPr>
            <p:cNvSpPr/>
            <p:nvPr/>
          </p:nvSpPr>
          <p:spPr>
            <a:xfrm>
              <a:off x="2004303" y="5514919"/>
              <a:ext cx="2104843" cy="101361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0" name="文字方塊 79">
              <a:extLst>
                <a:ext uri="{FF2B5EF4-FFF2-40B4-BE49-F238E27FC236}">
                  <a16:creationId xmlns:a16="http://schemas.microsoft.com/office/drawing/2014/main" id="{7E91FBAE-663C-4EE2-81B5-76D3C35BD063}"/>
                </a:ext>
              </a:extLst>
            </p:cNvPr>
            <p:cNvSpPr txBox="1"/>
            <p:nvPr/>
          </p:nvSpPr>
          <p:spPr>
            <a:xfrm>
              <a:off x="3459393" y="6305440"/>
              <a:ext cx="684803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Gfunction</a:t>
              </a:r>
              <a:endParaRPr lang="zh-TW" altLang="en-US" sz="9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1" name="矩形 80">
              <a:extLst>
                <a:ext uri="{FF2B5EF4-FFF2-40B4-BE49-F238E27FC236}">
                  <a16:creationId xmlns:a16="http://schemas.microsoft.com/office/drawing/2014/main" id="{26A484FF-3589-4E11-BDC3-74141A1113A4}"/>
                </a:ext>
              </a:extLst>
            </p:cNvPr>
            <p:cNvSpPr/>
            <p:nvPr/>
          </p:nvSpPr>
          <p:spPr>
            <a:xfrm>
              <a:off x="3437664" y="5826092"/>
              <a:ext cx="599610" cy="4759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Add round constants</a:t>
              </a:r>
              <a:endParaRPr lang="zh-TW" altLang="en-US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3" name="流程圖: 或 82">
              <a:extLst>
                <a:ext uri="{FF2B5EF4-FFF2-40B4-BE49-F238E27FC236}">
                  <a16:creationId xmlns:a16="http://schemas.microsoft.com/office/drawing/2014/main" id="{FC423356-FA15-46B3-8E10-87DD68831495}"/>
                </a:ext>
              </a:extLst>
            </p:cNvPr>
            <p:cNvSpPr/>
            <p:nvPr/>
          </p:nvSpPr>
          <p:spPr>
            <a:xfrm>
              <a:off x="3070646" y="4858776"/>
              <a:ext cx="154800" cy="155778"/>
            </a:xfrm>
            <a:prstGeom prst="flowChartOr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84" name="直線單箭頭接點 83">
              <a:extLst>
                <a:ext uri="{FF2B5EF4-FFF2-40B4-BE49-F238E27FC236}">
                  <a16:creationId xmlns:a16="http://schemas.microsoft.com/office/drawing/2014/main" id="{F9C29E27-42D8-4A0E-AD6A-6173ED0016B9}"/>
                </a:ext>
              </a:extLst>
            </p:cNvPr>
            <p:cNvCxnSpPr>
              <a:cxnSpLocks/>
              <a:stCxn id="83" idx="6"/>
            </p:cNvCxnSpPr>
            <p:nvPr/>
          </p:nvCxnSpPr>
          <p:spPr>
            <a:xfrm flipV="1">
              <a:off x="3203152" y="4938110"/>
              <a:ext cx="425643" cy="40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7" name="橢圓 86">
              <a:extLst>
                <a:ext uri="{FF2B5EF4-FFF2-40B4-BE49-F238E27FC236}">
                  <a16:creationId xmlns:a16="http://schemas.microsoft.com/office/drawing/2014/main" id="{DF19F15A-8736-4AD6-9873-16176C57A1A5}"/>
                </a:ext>
              </a:extLst>
            </p:cNvPr>
            <p:cNvSpPr/>
            <p:nvPr/>
          </p:nvSpPr>
          <p:spPr>
            <a:xfrm>
              <a:off x="3130952" y="5366189"/>
              <a:ext cx="39072" cy="44465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8" name="橢圓 87">
              <a:extLst>
                <a:ext uri="{FF2B5EF4-FFF2-40B4-BE49-F238E27FC236}">
                  <a16:creationId xmlns:a16="http://schemas.microsoft.com/office/drawing/2014/main" id="{8E772145-BC04-447D-BA51-63DC8A9A3C12}"/>
                </a:ext>
              </a:extLst>
            </p:cNvPr>
            <p:cNvSpPr/>
            <p:nvPr/>
          </p:nvSpPr>
          <p:spPr>
            <a:xfrm>
              <a:off x="2224084" y="4701576"/>
              <a:ext cx="39072" cy="44465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89" name="直線單箭頭接點 88">
              <a:extLst>
                <a:ext uri="{FF2B5EF4-FFF2-40B4-BE49-F238E27FC236}">
                  <a16:creationId xmlns:a16="http://schemas.microsoft.com/office/drawing/2014/main" id="{3A0FA0E7-1DA9-4FC9-AC75-CC7982465F4F}"/>
                </a:ext>
              </a:extLst>
            </p:cNvPr>
            <p:cNvCxnSpPr>
              <a:cxnSpLocks/>
              <a:stCxn id="87" idx="0"/>
              <a:endCxn id="83" idx="4"/>
            </p:cNvCxnSpPr>
            <p:nvPr/>
          </p:nvCxnSpPr>
          <p:spPr>
            <a:xfrm flipH="1" flipV="1">
              <a:off x="3148046" y="5014554"/>
              <a:ext cx="2442" cy="3516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0" name="接點: 肘形 137">
              <a:extLst>
                <a:ext uri="{FF2B5EF4-FFF2-40B4-BE49-F238E27FC236}">
                  <a16:creationId xmlns:a16="http://schemas.microsoft.com/office/drawing/2014/main" id="{56727ABB-0AE3-4254-B288-7C35F7B2009B}"/>
                </a:ext>
              </a:extLst>
            </p:cNvPr>
            <p:cNvCxnSpPr>
              <a:cxnSpLocks/>
              <a:endCxn id="83" idx="2"/>
            </p:cNvCxnSpPr>
            <p:nvPr/>
          </p:nvCxnSpPr>
          <p:spPr>
            <a:xfrm>
              <a:off x="2240982" y="4763491"/>
              <a:ext cx="829664" cy="178718"/>
            </a:xfrm>
            <a:prstGeom prst="bentConnector3">
              <a:avLst>
                <a:gd name="adj1" fmla="val 25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直線接點 90">
              <a:extLst>
                <a:ext uri="{FF2B5EF4-FFF2-40B4-BE49-F238E27FC236}">
                  <a16:creationId xmlns:a16="http://schemas.microsoft.com/office/drawing/2014/main" id="{53BBB886-809C-432C-B921-BB66893985F1}"/>
                </a:ext>
              </a:extLst>
            </p:cNvPr>
            <p:cNvCxnSpPr>
              <a:cxnSpLocks/>
            </p:cNvCxnSpPr>
            <p:nvPr/>
          </p:nvCxnSpPr>
          <p:spPr>
            <a:xfrm>
              <a:off x="2243084" y="4872359"/>
              <a:ext cx="0" cy="38591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接點: 肘形 144">
              <a:extLst>
                <a:ext uri="{FF2B5EF4-FFF2-40B4-BE49-F238E27FC236}">
                  <a16:creationId xmlns:a16="http://schemas.microsoft.com/office/drawing/2014/main" id="{A0ADA760-BB42-41E5-B7DA-303758F3D058}"/>
                </a:ext>
              </a:extLst>
            </p:cNvPr>
            <p:cNvCxnSpPr>
              <a:cxnSpLocks/>
              <a:endCxn id="79" idx="1"/>
            </p:cNvCxnSpPr>
            <p:nvPr/>
          </p:nvCxnSpPr>
          <p:spPr>
            <a:xfrm rot="5400000">
              <a:off x="1704219" y="5549319"/>
              <a:ext cx="838953" cy="238783"/>
            </a:xfrm>
            <a:prstGeom prst="bentConnector4">
              <a:avLst>
                <a:gd name="adj1" fmla="val 1453"/>
                <a:gd name="adj2" fmla="val 195735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3" name="直線接點 92">
              <a:extLst>
                <a:ext uri="{FF2B5EF4-FFF2-40B4-BE49-F238E27FC236}">
                  <a16:creationId xmlns:a16="http://schemas.microsoft.com/office/drawing/2014/main" id="{AB523972-0671-4626-96DC-6F7C2961AC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16803" y="6097659"/>
              <a:ext cx="367178" cy="164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直線接點 93">
              <a:extLst>
                <a:ext uri="{FF2B5EF4-FFF2-40B4-BE49-F238E27FC236}">
                  <a16:creationId xmlns:a16="http://schemas.microsoft.com/office/drawing/2014/main" id="{35E76A27-E483-479E-9D8B-0BDD424ACD0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96681" y="5330783"/>
              <a:ext cx="1" cy="77010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接點: 肘形 266">
              <a:extLst>
                <a:ext uri="{FF2B5EF4-FFF2-40B4-BE49-F238E27FC236}">
                  <a16:creationId xmlns:a16="http://schemas.microsoft.com/office/drawing/2014/main" id="{2A17E919-AED5-4D28-9884-E98378E89A0A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167548" y="5181792"/>
              <a:ext cx="378458" cy="279810"/>
            </a:xfrm>
            <a:prstGeom prst="bentConnector4">
              <a:avLst>
                <a:gd name="adj1" fmla="val 51805"/>
                <a:gd name="adj2" fmla="val 19654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直線單箭頭接點 96">
              <a:extLst>
                <a:ext uri="{FF2B5EF4-FFF2-40B4-BE49-F238E27FC236}">
                  <a16:creationId xmlns:a16="http://schemas.microsoft.com/office/drawing/2014/main" id="{A54AF43A-CB44-4860-8AF8-AFAA7465A9A9}"/>
                </a:ext>
              </a:extLst>
            </p:cNvPr>
            <p:cNvCxnSpPr/>
            <p:nvPr/>
          </p:nvCxnSpPr>
          <p:spPr>
            <a:xfrm>
              <a:off x="2812867" y="6105661"/>
              <a:ext cx="234151" cy="18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直線單箭頭接點 97">
              <a:extLst>
                <a:ext uri="{FF2B5EF4-FFF2-40B4-BE49-F238E27FC236}">
                  <a16:creationId xmlns:a16="http://schemas.microsoft.com/office/drawing/2014/main" id="{D6B9993B-1976-4153-9D22-FA4AF58C3167}"/>
                </a:ext>
              </a:extLst>
            </p:cNvPr>
            <p:cNvCxnSpPr/>
            <p:nvPr/>
          </p:nvCxnSpPr>
          <p:spPr>
            <a:xfrm>
              <a:off x="3200551" y="6097659"/>
              <a:ext cx="234151" cy="18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9" name="矩形 98">
              <a:extLst>
                <a:ext uri="{FF2B5EF4-FFF2-40B4-BE49-F238E27FC236}">
                  <a16:creationId xmlns:a16="http://schemas.microsoft.com/office/drawing/2014/main" id="{8EE0A652-D0BE-4ABF-9C58-3A4E86D0A98D}"/>
                </a:ext>
              </a:extLst>
            </p:cNvPr>
            <p:cNvSpPr/>
            <p:nvPr/>
          </p:nvSpPr>
          <p:spPr>
            <a:xfrm rot="5400000">
              <a:off x="2762663" y="5900777"/>
              <a:ext cx="837967" cy="25394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Shift rows</a:t>
              </a:r>
              <a:endParaRPr lang="zh-TW" altLang="en-US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03" name="群組 102">
              <a:extLst>
                <a:ext uri="{FF2B5EF4-FFF2-40B4-BE49-F238E27FC236}">
                  <a16:creationId xmlns:a16="http://schemas.microsoft.com/office/drawing/2014/main" id="{853BA67B-C6F5-461F-81D7-4E37BA585412}"/>
                </a:ext>
              </a:extLst>
            </p:cNvPr>
            <p:cNvGrpSpPr/>
            <p:nvPr/>
          </p:nvGrpSpPr>
          <p:grpSpPr>
            <a:xfrm>
              <a:off x="11156881" y="2598452"/>
              <a:ext cx="163288" cy="1193994"/>
              <a:chOff x="10062370" y="2428816"/>
              <a:chExt cx="191069" cy="1506053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04" name="矩形 103">
                <a:extLst>
                  <a:ext uri="{FF2B5EF4-FFF2-40B4-BE49-F238E27FC236}">
                    <a16:creationId xmlns:a16="http://schemas.microsoft.com/office/drawing/2014/main" id="{8F0FEFA7-EBC4-4281-BE54-2811F17E498C}"/>
                  </a:ext>
                </a:extLst>
              </p:cNvPr>
              <p:cNvSpPr/>
              <p:nvPr/>
            </p:nvSpPr>
            <p:spPr>
              <a:xfrm>
                <a:off x="10062370" y="2428816"/>
                <a:ext cx="191069" cy="149849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5" name="等腰三角形 104">
                <a:extLst>
                  <a:ext uri="{FF2B5EF4-FFF2-40B4-BE49-F238E27FC236}">
                    <a16:creationId xmlns:a16="http://schemas.microsoft.com/office/drawing/2014/main" id="{D03AF81D-34C4-47A8-A7C4-26099EFC16F0}"/>
                  </a:ext>
                </a:extLst>
              </p:cNvPr>
              <p:cNvSpPr/>
              <p:nvPr/>
            </p:nvSpPr>
            <p:spPr>
              <a:xfrm>
                <a:off x="10071277" y="3801518"/>
                <a:ext cx="172635" cy="133351"/>
              </a:xfrm>
              <a:prstGeom prst="triangle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58" name="群組 157">
              <a:extLst>
                <a:ext uri="{FF2B5EF4-FFF2-40B4-BE49-F238E27FC236}">
                  <a16:creationId xmlns:a16="http://schemas.microsoft.com/office/drawing/2014/main" id="{29A64FA9-5B67-479E-ABAB-EED2E595342B}"/>
                </a:ext>
              </a:extLst>
            </p:cNvPr>
            <p:cNvGrpSpPr/>
            <p:nvPr/>
          </p:nvGrpSpPr>
          <p:grpSpPr>
            <a:xfrm>
              <a:off x="3567337" y="4537211"/>
              <a:ext cx="235962" cy="557178"/>
              <a:chOff x="1266549" y="4037608"/>
              <a:chExt cx="235962" cy="557178"/>
            </a:xfrm>
          </p:grpSpPr>
          <p:sp>
            <p:nvSpPr>
              <p:cNvPr id="159" name="梯形 158"/>
              <p:cNvSpPr/>
              <p:nvPr/>
            </p:nvSpPr>
            <p:spPr>
              <a:xfrm rot="5400000">
                <a:off x="1135763" y="4230726"/>
                <a:ext cx="557178" cy="170942"/>
              </a:xfrm>
              <a:prstGeom prst="trapezoid">
                <a:avLst>
                  <a:gd name="adj" fmla="val 67308"/>
                </a:avLst>
              </a:prstGeom>
              <a:solidFill>
                <a:schemeClr val="bg1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0" name="文字方塊 159">
                <a:extLst>
                  <a:ext uri="{FF2B5EF4-FFF2-40B4-BE49-F238E27FC236}">
                    <a16:creationId xmlns:a16="http://schemas.microsoft.com/office/drawing/2014/main" id="{3C0FB30E-2E7B-4572-8C5F-1C38368EDA3F}"/>
                  </a:ext>
                </a:extLst>
              </p:cNvPr>
              <p:cNvSpPr txBox="1"/>
              <p:nvPr/>
            </p:nvSpPr>
            <p:spPr>
              <a:xfrm>
                <a:off x="1319370" y="4311247"/>
                <a:ext cx="93226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1" name="文字方塊 160">
                <a:extLst>
                  <a:ext uri="{FF2B5EF4-FFF2-40B4-BE49-F238E27FC236}">
                    <a16:creationId xmlns:a16="http://schemas.microsoft.com/office/drawing/2014/main" id="{6CF81715-6C03-4E43-A42E-B48BED359873}"/>
                  </a:ext>
                </a:extLst>
              </p:cNvPr>
              <p:cNvSpPr txBox="1"/>
              <p:nvPr/>
            </p:nvSpPr>
            <p:spPr>
              <a:xfrm>
                <a:off x="1266549" y="4082094"/>
                <a:ext cx="23596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62" name="群組 161">
              <a:extLst>
                <a:ext uri="{FF2B5EF4-FFF2-40B4-BE49-F238E27FC236}">
                  <a16:creationId xmlns:a16="http://schemas.microsoft.com/office/drawing/2014/main" id="{29A64FA9-5B67-479E-ABAB-EED2E595342B}"/>
                </a:ext>
              </a:extLst>
            </p:cNvPr>
            <p:cNvGrpSpPr/>
            <p:nvPr/>
          </p:nvGrpSpPr>
          <p:grpSpPr>
            <a:xfrm>
              <a:off x="4143331" y="4727822"/>
              <a:ext cx="235962" cy="557178"/>
              <a:chOff x="1266549" y="4037608"/>
              <a:chExt cx="235962" cy="557178"/>
            </a:xfrm>
          </p:grpSpPr>
          <p:sp>
            <p:nvSpPr>
              <p:cNvPr id="163" name="梯形 162"/>
              <p:cNvSpPr/>
              <p:nvPr/>
            </p:nvSpPr>
            <p:spPr>
              <a:xfrm rot="5400000">
                <a:off x="1135763" y="4230726"/>
                <a:ext cx="557178" cy="170942"/>
              </a:xfrm>
              <a:prstGeom prst="trapezoid">
                <a:avLst>
                  <a:gd name="adj" fmla="val 67308"/>
                </a:avLst>
              </a:prstGeom>
              <a:solidFill>
                <a:schemeClr val="bg1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4" name="文字方塊 163">
                <a:extLst>
                  <a:ext uri="{FF2B5EF4-FFF2-40B4-BE49-F238E27FC236}">
                    <a16:creationId xmlns:a16="http://schemas.microsoft.com/office/drawing/2014/main" id="{3C0FB30E-2E7B-4572-8C5F-1C38368EDA3F}"/>
                  </a:ext>
                </a:extLst>
              </p:cNvPr>
              <p:cNvSpPr txBox="1"/>
              <p:nvPr/>
            </p:nvSpPr>
            <p:spPr>
              <a:xfrm>
                <a:off x="1319370" y="4311247"/>
                <a:ext cx="93226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5" name="文字方塊 164">
                <a:extLst>
                  <a:ext uri="{FF2B5EF4-FFF2-40B4-BE49-F238E27FC236}">
                    <a16:creationId xmlns:a16="http://schemas.microsoft.com/office/drawing/2014/main" id="{6CF81715-6C03-4E43-A42E-B48BED359873}"/>
                  </a:ext>
                </a:extLst>
              </p:cNvPr>
              <p:cNvSpPr txBox="1"/>
              <p:nvPr/>
            </p:nvSpPr>
            <p:spPr>
              <a:xfrm>
                <a:off x="1266549" y="4082094"/>
                <a:ext cx="23596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170" name="直線單箭頭接點 169"/>
            <p:cNvCxnSpPr>
              <a:stCxn id="159" idx="0"/>
            </p:cNvCxnSpPr>
            <p:nvPr/>
          </p:nvCxnSpPr>
          <p:spPr>
            <a:xfrm flipV="1">
              <a:off x="3800611" y="4814677"/>
              <a:ext cx="408292" cy="112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59" name="群組 258"/>
            <p:cNvGrpSpPr/>
            <p:nvPr/>
          </p:nvGrpSpPr>
          <p:grpSpPr>
            <a:xfrm>
              <a:off x="2106247" y="2498295"/>
              <a:ext cx="163288" cy="1457408"/>
              <a:chOff x="6167054" y="2411348"/>
              <a:chExt cx="191069" cy="1498494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260" name="矩形 259"/>
              <p:cNvSpPr/>
              <p:nvPr/>
            </p:nvSpPr>
            <p:spPr>
              <a:xfrm>
                <a:off x="6167054" y="2411348"/>
                <a:ext cx="191069" cy="149849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1" name="等腰三角形 260"/>
              <p:cNvSpPr/>
              <p:nvPr/>
            </p:nvSpPr>
            <p:spPr>
              <a:xfrm>
                <a:off x="6175948" y="3776491"/>
                <a:ext cx="172636" cy="133351"/>
              </a:xfrm>
              <a:prstGeom prst="triangle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39" name="群組 138"/>
            <p:cNvGrpSpPr/>
            <p:nvPr/>
          </p:nvGrpSpPr>
          <p:grpSpPr>
            <a:xfrm>
              <a:off x="7858119" y="2149910"/>
              <a:ext cx="2598455" cy="1759145"/>
              <a:chOff x="7852939" y="2149910"/>
              <a:chExt cx="2598455" cy="1759145"/>
            </a:xfrm>
          </p:grpSpPr>
          <p:sp>
            <p:nvSpPr>
              <p:cNvPr id="274" name="矩形 273">
                <a:extLst>
                  <a:ext uri="{FF2B5EF4-FFF2-40B4-BE49-F238E27FC236}">
                    <a16:creationId xmlns:a16="http://schemas.microsoft.com/office/drawing/2014/main" id="{10AD898F-0366-4DAC-BBA7-1FFBE8694BF2}"/>
                  </a:ext>
                </a:extLst>
              </p:cNvPr>
              <p:cNvSpPr/>
              <p:nvPr/>
            </p:nvSpPr>
            <p:spPr>
              <a:xfrm>
                <a:off x="7871037" y="2149910"/>
                <a:ext cx="2512597" cy="1759145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127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75" name="群組 274"/>
              <p:cNvGrpSpPr/>
              <p:nvPr/>
            </p:nvGrpSpPr>
            <p:grpSpPr>
              <a:xfrm>
                <a:off x="7930041" y="2387873"/>
                <a:ext cx="2521353" cy="1456831"/>
                <a:chOff x="7893970" y="3900990"/>
                <a:chExt cx="2521353" cy="1456831"/>
              </a:xfrm>
            </p:grpSpPr>
            <p:sp>
              <p:nvSpPr>
                <p:cNvPr id="255" name="矩形 254">
                  <a:extLst>
                    <a:ext uri="{FF2B5EF4-FFF2-40B4-BE49-F238E27FC236}">
                      <a16:creationId xmlns:a16="http://schemas.microsoft.com/office/drawing/2014/main" id="{D97708C3-9607-49E3-8C72-1E292E47987A}"/>
                    </a:ext>
                  </a:extLst>
                </p:cNvPr>
                <p:cNvSpPr/>
                <p:nvPr/>
              </p:nvSpPr>
              <p:spPr>
                <a:xfrm>
                  <a:off x="7950813" y="4079816"/>
                  <a:ext cx="2359736" cy="1216113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" name="矩形 255">
                  <a:extLst>
                    <a:ext uri="{FF2B5EF4-FFF2-40B4-BE49-F238E27FC236}">
                      <a16:creationId xmlns:a16="http://schemas.microsoft.com/office/drawing/2014/main" id="{D97708C3-9607-49E3-8C72-1E292E47987A}"/>
                    </a:ext>
                  </a:extLst>
                </p:cNvPr>
                <p:cNvSpPr/>
                <p:nvPr/>
              </p:nvSpPr>
              <p:spPr>
                <a:xfrm>
                  <a:off x="7930579" y="4099373"/>
                  <a:ext cx="2359736" cy="1216113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4" name="矩形 253">
                  <a:extLst>
                    <a:ext uri="{FF2B5EF4-FFF2-40B4-BE49-F238E27FC236}">
                      <a16:creationId xmlns:a16="http://schemas.microsoft.com/office/drawing/2014/main" id="{D97708C3-9607-49E3-8C72-1E292E47987A}"/>
                    </a:ext>
                  </a:extLst>
                </p:cNvPr>
                <p:cNvSpPr/>
                <p:nvPr/>
              </p:nvSpPr>
              <p:spPr>
                <a:xfrm>
                  <a:off x="7912718" y="4117915"/>
                  <a:ext cx="2359736" cy="1216113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矩形 59">
                  <a:extLst>
                    <a:ext uri="{FF2B5EF4-FFF2-40B4-BE49-F238E27FC236}">
                      <a16:creationId xmlns:a16="http://schemas.microsoft.com/office/drawing/2014/main" id="{D97708C3-9607-49E3-8C72-1E292E47987A}"/>
                    </a:ext>
                  </a:extLst>
                </p:cNvPr>
                <p:cNvSpPr/>
                <p:nvPr/>
              </p:nvSpPr>
              <p:spPr>
                <a:xfrm>
                  <a:off x="7893970" y="4141708"/>
                  <a:ext cx="2359736" cy="1216113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253" name="群組 252"/>
                <p:cNvGrpSpPr/>
                <p:nvPr/>
              </p:nvGrpSpPr>
              <p:grpSpPr>
                <a:xfrm>
                  <a:off x="7954554" y="4199776"/>
                  <a:ext cx="2220773" cy="1097835"/>
                  <a:chOff x="9030836" y="5075353"/>
                  <a:chExt cx="2220773" cy="1097835"/>
                </a:xfrm>
              </p:grpSpPr>
              <p:sp>
                <p:nvSpPr>
                  <p:cNvPr id="154" name="矩形 153">
                    <a:extLst>
                      <a:ext uri="{FF2B5EF4-FFF2-40B4-BE49-F238E27FC236}">
                        <a16:creationId xmlns:a16="http://schemas.microsoft.com/office/drawing/2014/main" id="{1EBC0E18-05BF-41E9-8804-835FBC4B25B3}"/>
                      </a:ext>
                    </a:extLst>
                  </p:cNvPr>
                  <p:cNvSpPr/>
                  <p:nvPr/>
                </p:nvSpPr>
                <p:spPr>
                  <a:xfrm>
                    <a:off x="9429817" y="5075353"/>
                    <a:ext cx="216000" cy="216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2</a:t>
                    </a:r>
                    <a:endParaRPr lang="zh-TW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3" name="流程圖: 匯合連接點 2"/>
                  <p:cNvSpPr/>
                  <p:nvPr/>
                </p:nvSpPr>
                <p:spPr>
                  <a:xfrm>
                    <a:off x="9459340" y="5420411"/>
                    <a:ext cx="154800" cy="154277"/>
                  </a:xfrm>
                  <a:prstGeom prst="flowChartSummingJunction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56" name="矩形 155">
                    <a:extLst>
                      <a:ext uri="{FF2B5EF4-FFF2-40B4-BE49-F238E27FC236}">
                        <a16:creationId xmlns:a16="http://schemas.microsoft.com/office/drawing/2014/main" id="{1EBC0E18-05BF-41E9-8804-835FBC4B25B3}"/>
                      </a:ext>
                    </a:extLst>
                  </p:cNvPr>
                  <p:cNvSpPr/>
                  <p:nvPr/>
                </p:nvSpPr>
                <p:spPr>
                  <a:xfrm>
                    <a:off x="9678700" y="5075353"/>
                    <a:ext cx="216000" cy="216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3</a:t>
                    </a:r>
                    <a:endParaRPr lang="zh-TW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57" name="矩形 156">
                    <a:extLst>
                      <a:ext uri="{FF2B5EF4-FFF2-40B4-BE49-F238E27FC236}">
                        <a16:creationId xmlns:a16="http://schemas.microsoft.com/office/drawing/2014/main" id="{1EBC0E18-05BF-41E9-8804-835FBC4B25B3}"/>
                      </a:ext>
                    </a:extLst>
                  </p:cNvPr>
                  <p:cNvSpPr/>
                  <p:nvPr/>
                </p:nvSpPr>
                <p:spPr>
                  <a:xfrm>
                    <a:off x="10177203" y="5079003"/>
                    <a:ext cx="216000" cy="216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1</a:t>
                    </a:r>
                    <a:endParaRPr lang="zh-TW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66" name="矩形 165">
                    <a:extLst>
                      <a:ext uri="{FF2B5EF4-FFF2-40B4-BE49-F238E27FC236}">
                        <a16:creationId xmlns:a16="http://schemas.microsoft.com/office/drawing/2014/main" id="{1EBC0E18-05BF-41E9-8804-835FBC4B25B3}"/>
                      </a:ext>
                    </a:extLst>
                  </p:cNvPr>
                  <p:cNvSpPr/>
                  <p:nvPr/>
                </p:nvSpPr>
                <p:spPr>
                  <a:xfrm>
                    <a:off x="9929589" y="5077726"/>
                    <a:ext cx="216000" cy="216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1</a:t>
                    </a:r>
                    <a:endParaRPr lang="zh-TW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05" name="矩形 204">
                    <a:extLst>
                      <a:ext uri="{FF2B5EF4-FFF2-40B4-BE49-F238E27FC236}">
                        <a16:creationId xmlns:a16="http://schemas.microsoft.com/office/drawing/2014/main" id="{1EBC0E18-05BF-41E9-8804-835FBC4B25B3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0672837" y="5584956"/>
                    <a:ext cx="972000" cy="18554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New Column 1</a:t>
                    </a:r>
                    <a:endParaRPr lang="zh-TW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07" name="流程圖: 匯合連接點 206"/>
                  <p:cNvSpPr/>
                  <p:nvPr/>
                </p:nvSpPr>
                <p:spPr>
                  <a:xfrm>
                    <a:off x="9711091" y="5601386"/>
                    <a:ext cx="154800" cy="154277"/>
                  </a:xfrm>
                  <a:prstGeom prst="flowChartSummingJunction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08" name="流程圖: 匯合連接點 207"/>
                  <p:cNvSpPr/>
                  <p:nvPr/>
                </p:nvSpPr>
                <p:spPr>
                  <a:xfrm>
                    <a:off x="9960622" y="5766143"/>
                    <a:ext cx="154800" cy="154277"/>
                  </a:xfrm>
                  <a:prstGeom prst="flowChartSummingJunction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09" name="流程圖: 匯合連接點 208"/>
                  <p:cNvSpPr/>
                  <p:nvPr/>
                </p:nvSpPr>
                <p:spPr>
                  <a:xfrm>
                    <a:off x="10211205" y="5962213"/>
                    <a:ext cx="154800" cy="154277"/>
                  </a:xfrm>
                  <a:prstGeom prst="flowChartSummingJunction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cxnSp>
                <p:nvCxnSpPr>
                  <p:cNvPr id="212" name="直線單箭頭接點 211"/>
                  <p:cNvCxnSpPr>
                    <a:stCxn id="154" idx="2"/>
                    <a:endCxn id="3" idx="0"/>
                  </p:cNvCxnSpPr>
                  <p:nvPr/>
                </p:nvCxnSpPr>
                <p:spPr>
                  <a:xfrm flipH="1">
                    <a:off x="9536740" y="5291353"/>
                    <a:ext cx="1077" cy="129058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5" name="直線單箭頭接點 214"/>
                  <p:cNvCxnSpPr>
                    <a:stCxn id="156" idx="2"/>
                    <a:endCxn id="207" idx="0"/>
                  </p:cNvCxnSpPr>
                  <p:nvPr/>
                </p:nvCxnSpPr>
                <p:spPr>
                  <a:xfrm>
                    <a:off x="9786700" y="5291353"/>
                    <a:ext cx="1791" cy="310033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8" name="直線單箭頭接點 217"/>
                  <p:cNvCxnSpPr>
                    <a:stCxn id="166" idx="2"/>
                    <a:endCxn id="208" idx="0"/>
                  </p:cNvCxnSpPr>
                  <p:nvPr/>
                </p:nvCxnSpPr>
                <p:spPr>
                  <a:xfrm>
                    <a:off x="10037589" y="5293726"/>
                    <a:ext cx="433" cy="472417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1" name="直線單箭頭接點 220"/>
                  <p:cNvCxnSpPr>
                    <a:stCxn id="157" idx="2"/>
                    <a:endCxn id="209" idx="0"/>
                  </p:cNvCxnSpPr>
                  <p:nvPr/>
                </p:nvCxnSpPr>
                <p:spPr>
                  <a:xfrm>
                    <a:off x="10285203" y="5295003"/>
                    <a:ext cx="3402" cy="66721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4" name="直線單箭頭接點 223">
                    <a:extLst>
                      <a:ext uri="{FF2B5EF4-FFF2-40B4-BE49-F238E27FC236}">
                        <a16:creationId xmlns:a16="http://schemas.microsoft.com/office/drawing/2014/main" id="{F6312BEA-0D23-4199-A0E9-F36550F339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225807" y="5495457"/>
                    <a:ext cx="234000" cy="2092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5" name="直線單箭頭接點 224">
                    <a:extLst>
                      <a:ext uri="{FF2B5EF4-FFF2-40B4-BE49-F238E27FC236}">
                        <a16:creationId xmlns:a16="http://schemas.microsoft.com/office/drawing/2014/main" id="{F6312BEA-0D23-4199-A0E9-F36550F339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173411" y="5676435"/>
                    <a:ext cx="540000" cy="2092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6" name="直線單箭頭接點 225">
                    <a:extLst>
                      <a:ext uri="{FF2B5EF4-FFF2-40B4-BE49-F238E27FC236}">
                        <a16:creationId xmlns:a16="http://schemas.microsoft.com/office/drawing/2014/main" id="{F6312BEA-0D23-4199-A0E9-F36550F339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101976" y="5843124"/>
                    <a:ext cx="864000" cy="2092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7" name="直線單箭頭接點 226">
                    <a:extLst>
                      <a:ext uri="{FF2B5EF4-FFF2-40B4-BE49-F238E27FC236}">
                        <a16:creationId xmlns:a16="http://schemas.microsoft.com/office/drawing/2014/main" id="{F6312BEA-0D23-4199-A0E9-F36550F339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173411" y="6033628"/>
                    <a:ext cx="1044000" cy="2092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68" name="矩形 167">
                    <a:extLst>
                      <a:ext uri="{FF2B5EF4-FFF2-40B4-BE49-F238E27FC236}">
                        <a16:creationId xmlns:a16="http://schemas.microsoft.com/office/drawing/2014/main" id="{1EBC0E18-05BF-41E9-8804-835FBC4B25B3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637783" y="5594241"/>
                    <a:ext cx="972000" cy="185894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Column 1</a:t>
                    </a:r>
                    <a:endParaRPr lang="zh-TW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28" name="流程圖: 或 227"/>
                  <p:cNvSpPr/>
                  <p:nvPr/>
                </p:nvSpPr>
                <p:spPr>
                  <a:xfrm>
                    <a:off x="10529717" y="5414155"/>
                    <a:ext cx="154800" cy="155778"/>
                  </a:xfrm>
                  <a:prstGeom prst="flowChartOr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 sz="8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29" name="流程圖: 或 228"/>
                  <p:cNvSpPr/>
                  <p:nvPr/>
                </p:nvSpPr>
                <p:spPr>
                  <a:xfrm>
                    <a:off x="10529717" y="5966226"/>
                    <a:ext cx="154800" cy="155778"/>
                  </a:xfrm>
                  <a:prstGeom prst="flowChartOr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 sz="8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30" name="流程圖: 或 229"/>
                  <p:cNvSpPr/>
                  <p:nvPr/>
                </p:nvSpPr>
                <p:spPr>
                  <a:xfrm>
                    <a:off x="10762784" y="5687188"/>
                    <a:ext cx="154800" cy="155778"/>
                  </a:xfrm>
                  <a:prstGeom prst="flowChartOr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 sz="8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cxnSp>
                <p:nvCxnSpPr>
                  <p:cNvPr id="232" name="直線單箭頭接點 231"/>
                  <p:cNvCxnSpPr>
                    <a:stCxn id="3" idx="6"/>
                    <a:endCxn id="228" idx="2"/>
                  </p:cNvCxnSpPr>
                  <p:nvPr/>
                </p:nvCxnSpPr>
                <p:spPr>
                  <a:xfrm flipV="1">
                    <a:off x="9614140" y="5492044"/>
                    <a:ext cx="915577" cy="5506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5" name="肘形接點 234"/>
                  <p:cNvCxnSpPr>
                    <a:stCxn id="207" idx="6"/>
                    <a:endCxn id="228" idx="4"/>
                  </p:cNvCxnSpPr>
                  <p:nvPr/>
                </p:nvCxnSpPr>
                <p:spPr>
                  <a:xfrm flipV="1">
                    <a:off x="9865891" y="5569933"/>
                    <a:ext cx="741226" cy="108592"/>
                  </a:xfrm>
                  <a:prstGeom prst="bentConnector2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8" name="直線單箭頭接點 237"/>
                  <p:cNvCxnSpPr>
                    <a:stCxn id="209" idx="6"/>
                    <a:endCxn id="229" idx="2"/>
                  </p:cNvCxnSpPr>
                  <p:nvPr/>
                </p:nvCxnSpPr>
                <p:spPr>
                  <a:xfrm>
                    <a:off x="10366005" y="6039352"/>
                    <a:ext cx="163712" cy="4763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1" name="肘形接點 240"/>
                  <p:cNvCxnSpPr>
                    <a:stCxn id="208" idx="6"/>
                    <a:endCxn id="229" idx="0"/>
                  </p:cNvCxnSpPr>
                  <p:nvPr/>
                </p:nvCxnSpPr>
                <p:spPr>
                  <a:xfrm>
                    <a:off x="10115422" y="5843282"/>
                    <a:ext cx="491695" cy="122944"/>
                  </a:xfrm>
                  <a:prstGeom prst="bentConnector2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4" name="肘形接點 243"/>
                  <p:cNvCxnSpPr>
                    <a:stCxn id="228" idx="6"/>
                    <a:endCxn id="230" idx="0"/>
                  </p:cNvCxnSpPr>
                  <p:nvPr/>
                </p:nvCxnSpPr>
                <p:spPr>
                  <a:xfrm>
                    <a:off x="10684517" y="5492044"/>
                    <a:ext cx="155667" cy="195144"/>
                  </a:xfrm>
                  <a:prstGeom prst="bentConnector2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7" name="肘形接點 246"/>
                  <p:cNvCxnSpPr>
                    <a:stCxn id="229" idx="6"/>
                    <a:endCxn id="230" idx="4"/>
                  </p:cNvCxnSpPr>
                  <p:nvPr/>
                </p:nvCxnSpPr>
                <p:spPr>
                  <a:xfrm flipV="1">
                    <a:off x="10684517" y="5842966"/>
                    <a:ext cx="155667" cy="201149"/>
                  </a:xfrm>
                  <a:prstGeom prst="bentConnector2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0" name="直線單箭頭接點 249"/>
                  <p:cNvCxnSpPr>
                    <a:stCxn id="230" idx="6"/>
                  </p:cNvCxnSpPr>
                  <p:nvPr/>
                </p:nvCxnSpPr>
                <p:spPr>
                  <a:xfrm flipV="1">
                    <a:off x="10917584" y="5762630"/>
                    <a:ext cx="155229" cy="2447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57" name="文字方塊 256"/>
                <p:cNvSpPr txBox="1"/>
                <p:nvPr/>
              </p:nvSpPr>
              <p:spPr>
                <a:xfrm>
                  <a:off x="10081071" y="3900990"/>
                  <a:ext cx="334252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sz="8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x4</a:t>
                  </a:r>
                  <a:endParaRPr lang="zh-TW" altLang="en-US" sz="8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80" name="文字方塊 279">
                <a:extLst>
                  <a:ext uri="{FF2B5EF4-FFF2-40B4-BE49-F238E27FC236}">
                    <a16:creationId xmlns:a16="http://schemas.microsoft.com/office/drawing/2014/main" id="{DB0EDEFF-AA6A-41CD-A5D7-8A3EC524B9B3}"/>
                  </a:ext>
                </a:extLst>
              </p:cNvPr>
              <p:cNvSpPr txBox="1"/>
              <p:nvPr/>
            </p:nvSpPr>
            <p:spPr>
              <a:xfrm>
                <a:off x="7852939" y="2152969"/>
                <a:ext cx="854721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9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Mix Columns</a:t>
                </a:r>
                <a:endParaRPr lang="zh-TW" altLang="en-US" sz="9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84" name="肘形接點 283"/>
            <p:cNvCxnSpPr/>
            <p:nvPr/>
          </p:nvCxnSpPr>
          <p:spPr>
            <a:xfrm rot="10800000">
              <a:off x="1150829" y="4808004"/>
              <a:ext cx="3797727" cy="585946"/>
            </a:xfrm>
            <a:prstGeom prst="bentConnector3">
              <a:avLst>
                <a:gd name="adj1" fmla="val 102599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92" name="橢圓 291">
              <a:extLst>
                <a:ext uri="{FF2B5EF4-FFF2-40B4-BE49-F238E27FC236}">
                  <a16:creationId xmlns:a16="http://schemas.microsoft.com/office/drawing/2014/main" id="{8E772145-BC04-447D-BA51-63DC8A9A3C12}"/>
                </a:ext>
              </a:extLst>
            </p:cNvPr>
            <p:cNvSpPr/>
            <p:nvPr/>
          </p:nvSpPr>
          <p:spPr>
            <a:xfrm>
              <a:off x="2221711" y="4916241"/>
              <a:ext cx="39072" cy="44465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3" name="直線單箭頭接點 62">
              <a:extLst>
                <a:ext uri="{FF2B5EF4-FFF2-40B4-BE49-F238E27FC236}">
                  <a16:creationId xmlns:a16="http://schemas.microsoft.com/office/drawing/2014/main" id="{4F124217-DCA7-4763-A1E8-F291466BBEC5}"/>
                </a:ext>
              </a:extLst>
            </p:cNvPr>
            <p:cNvCxnSpPr>
              <a:cxnSpLocks/>
            </p:cNvCxnSpPr>
            <p:nvPr/>
          </p:nvCxnSpPr>
          <p:spPr>
            <a:xfrm>
              <a:off x="5563139" y="3207417"/>
              <a:ext cx="197155" cy="20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38" name="群組 137"/>
            <p:cNvGrpSpPr/>
            <p:nvPr/>
          </p:nvGrpSpPr>
          <p:grpSpPr>
            <a:xfrm>
              <a:off x="6124200" y="1341040"/>
              <a:ext cx="1237321" cy="2584354"/>
              <a:chOff x="6439748" y="1341040"/>
              <a:chExt cx="1237321" cy="2584354"/>
            </a:xfrm>
          </p:grpSpPr>
          <p:sp>
            <p:nvSpPr>
              <p:cNvPr id="340" name="矩形 339">
                <a:extLst>
                  <a:ext uri="{FF2B5EF4-FFF2-40B4-BE49-F238E27FC236}">
                    <a16:creationId xmlns:a16="http://schemas.microsoft.com/office/drawing/2014/main" id="{10AD898F-0366-4DAC-BBA7-1FFBE8694BF2}"/>
                  </a:ext>
                </a:extLst>
              </p:cNvPr>
              <p:cNvSpPr/>
              <p:nvPr/>
            </p:nvSpPr>
            <p:spPr>
              <a:xfrm>
                <a:off x="6439748" y="1367091"/>
                <a:ext cx="1237321" cy="2558303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127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309" name="群組 308"/>
              <p:cNvGrpSpPr/>
              <p:nvPr/>
            </p:nvGrpSpPr>
            <p:grpSpPr>
              <a:xfrm>
                <a:off x="6471845" y="1508872"/>
                <a:ext cx="1156344" cy="2381574"/>
                <a:chOff x="5985194" y="2872974"/>
                <a:chExt cx="1156344" cy="2381574"/>
              </a:xfrm>
            </p:grpSpPr>
            <p:cxnSp>
              <p:nvCxnSpPr>
                <p:cNvPr id="310" name="直線單箭頭接點 309"/>
                <p:cNvCxnSpPr/>
                <p:nvPr/>
              </p:nvCxnSpPr>
              <p:spPr>
                <a:xfrm>
                  <a:off x="6128654" y="4760871"/>
                  <a:ext cx="824596" cy="13497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1" name="直線單箭頭接點 310"/>
                <p:cNvCxnSpPr/>
                <p:nvPr/>
              </p:nvCxnSpPr>
              <p:spPr>
                <a:xfrm>
                  <a:off x="6127878" y="4900727"/>
                  <a:ext cx="834897" cy="142761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2" name="直線單箭頭接點 311"/>
                <p:cNvCxnSpPr/>
                <p:nvPr/>
              </p:nvCxnSpPr>
              <p:spPr>
                <a:xfrm>
                  <a:off x="6127878" y="5028618"/>
                  <a:ext cx="834897" cy="14345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3" name="直線單箭頭接點 312"/>
                <p:cNvCxnSpPr/>
                <p:nvPr/>
              </p:nvCxnSpPr>
              <p:spPr>
                <a:xfrm flipV="1">
                  <a:off x="6127878" y="4760777"/>
                  <a:ext cx="819504" cy="39490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4" name="直線單箭頭接點 313"/>
                <p:cNvCxnSpPr/>
                <p:nvPr/>
              </p:nvCxnSpPr>
              <p:spPr>
                <a:xfrm>
                  <a:off x="6119382" y="4184777"/>
                  <a:ext cx="824343" cy="287211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5" name="直線單箭頭接點 314"/>
                <p:cNvCxnSpPr/>
                <p:nvPr/>
              </p:nvCxnSpPr>
              <p:spPr>
                <a:xfrm>
                  <a:off x="6118606" y="4324633"/>
                  <a:ext cx="829882" cy="26165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6" name="直線單箭頭接點 315"/>
                <p:cNvCxnSpPr/>
                <p:nvPr/>
              </p:nvCxnSpPr>
              <p:spPr>
                <a:xfrm flipV="1">
                  <a:off x="6118606" y="4182529"/>
                  <a:ext cx="834844" cy="26999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7" name="直線單箭頭接點 316"/>
                <p:cNvCxnSpPr/>
                <p:nvPr/>
              </p:nvCxnSpPr>
              <p:spPr>
                <a:xfrm flipV="1">
                  <a:off x="6118606" y="4314825"/>
                  <a:ext cx="829882" cy="26476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8" name="直線單箭頭接點 317"/>
                <p:cNvCxnSpPr/>
                <p:nvPr/>
              </p:nvCxnSpPr>
              <p:spPr>
                <a:xfrm>
                  <a:off x="6120158" y="3574439"/>
                  <a:ext cx="827224" cy="393691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9" name="直線單箭頭接點 318"/>
                <p:cNvCxnSpPr/>
                <p:nvPr/>
              </p:nvCxnSpPr>
              <p:spPr>
                <a:xfrm flipV="1">
                  <a:off x="6119382" y="3595578"/>
                  <a:ext cx="828000" cy="11871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0" name="直線單箭頭接點 319"/>
                <p:cNvCxnSpPr/>
                <p:nvPr/>
              </p:nvCxnSpPr>
              <p:spPr>
                <a:xfrm flipV="1">
                  <a:off x="6119382" y="3714750"/>
                  <a:ext cx="819581" cy="127436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1" name="直線單箭頭接點 320"/>
                <p:cNvCxnSpPr/>
                <p:nvPr/>
              </p:nvCxnSpPr>
              <p:spPr>
                <a:xfrm flipV="1">
                  <a:off x="6119382" y="3838575"/>
                  <a:ext cx="829106" cy="13067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22" name="矩形 321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6759050" y="4867837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4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23" name="矩形 322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6759938" y="4264218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3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24" name="矩形 323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6752982" y="3665362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2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25" name="矩形 324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6753452" y="3067374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1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326" name="直線單箭頭接點 325"/>
                <p:cNvCxnSpPr/>
                <p:nvPr/>
              </p:nvCxnSpPr>
              <p:spPr>
                <a:xfrm flipV="1">
                  <a:off x="6128654" y="2961719"/>
                  <a:ext cx="828000" cy="1123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7" name="直線單箭頭接點 326"/>
                <p:cNvCxnSpPr/>
                <p:nvPr/>
              </p:nvCxnSpPr>
              <p:spPr>
                <a:xfrm flipV="1">
                  <a:off x="6127878" y="3101575"/>
                  <a:ext cx="828000" cy="1123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8" name="直線單箭頭接點 327"/>
                <p:cNvCxnSpPr/>
                <p:nvPr/>
              </p:nvCxnSpPr>
              <p:spPr>
                <a:xfrm flipV="1">
                  <a:off x="6127878" y="3229466"/>
                  <a:ext cx="828000" cy="1123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9" name="直線單箭頭接點 328"/>
                <p:cNvCxnSpPr/>
                <p:nvPr/>
              </p:nvCxnSpPr>
              <p:spPr>
                <a:xfrm flipV="1">
                  <a:off x="6127878" y="3356534"/>
                  <a:ext cx="828000" cy="1123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30" name="矩形 329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5796862" y="4872948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4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31" name="矩形 330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5797750" y="4269329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3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32" name="矩形 331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5790794" y="3670473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2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33" name="矩形 332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5791264" y="3072485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1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341" name="文字方塊 340">
                <a:extLst>
                  <a:ext uri="{FF2B5EF4-FFF2-40B4-BE49-F238E27FC236}">
                    <a16:creationId xmlns:a16="http://schemas.microsoft.com/office/drawing/2014/main" id="{DB0EDEFF-AA6A-41CD-A5D7-8A3EC524B9B3}"/>
                  </a:ext>
                </a:extLst>
              </p:cNvPr>
              <p:cNvSpPr txBox="1"/>
              <p:nvPr/>
            </p:nvSpPr>
            <p:spPr>
              <a:xfrm>
                <a:off x="6666272" y="1341040"/>
                <a:ext cx="72006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9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Shift Rows</a:t>
                </a:r>
                <a:endParaRPr lang="zh-TW" altLang="en-US" sz="9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86" name="肘形接點 85"/>
            <p:cNvCxnSpPr>
              <a:stCxn id="35" idx="0"/>
              <a:endCxn id="17" idx="4"/>
            </p:cNvCxnSpPr>
            <p:nvPr/>
          </p:nvCxnSpPr>
          <p:spPr>
            <a:xfrm rot="16200000" flipV="1">
              <a:off x="3889785" y="2600337"/>
              <a:ext cx="1524456" cy="2937550"/>
            </a:xfrm>
            <a:prstGeom prst="bentConnector3">
              <a:avLst>
                <a:gd name="adj1" fmla="val 38413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73" name="群組 272"/>
            <p:cNvGrpSpPr/>
            <p:nvPr/>
          </p:nvGrpSpPr>
          <p:grpSpPr>
            <a:xfrm>
              <a:off x="5759810" y="2480794"/>
              <a:ext cx="163288" cy="1457408"/>
              <a:chOff x="6167054" y="2411348"/>
              <a:chExt cx="191069" cy="1498494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276" name="矩形 275"/>
              <p:cNvSpPr/>
              <p:nvPr/>
            </p:nvSpPr>
            <p:spPr>
              <a:xfrm>
                <a:off x="6167054" y="2411348"/>
                <a:ext cx="191069" cy="149849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7" name="等腰三角形 276"/>
              <p:cNvSpPr/>
              <p:nvPr/>
            </p:nvSpPr>
            <p:spPr>
              <a:xfrm>
                <a:off x="6175948" y="3776491"/>
                <a:ext cx="172636" cy="133351"/>
              </a:xfrm>
              <a:prstGeom prst="triangle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78" name="直線單箭頭接點 277">
              <a:extLst>
                <a:ext uri="{FF2B5EF4-FFF2-40B4-BE49-F238E27FC236}">
                  <a16:creationId xmlns:a16="http://schemas.microsoft.com/office/drawing/2014/main" id="{4F124217-DCA7-4763-A1E8-F291466BBEC5}"/>
                </a:ext>
              </a:extLst>
            </p:cNvPr>
            <p:cNvCxnSpPr>
              <a:cxnSpLocks/>
            </p:cNvCxnSpPr>
            <p:nvPr/>
          </p:nvCxnSpPr>
          <p:spPr>
            <a:xfrm>
              <a:off x="5927083" y="3209689"/>
              <a:ext cx="197155" cy="20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9" name="直線單箭頭接點 278">
              <a:extLst>
                <a:ext uri="{FF2B5EF4-FFF2-40B4-BE49-F238E27FC236}">
                  <a16:creationId xmlns:a16="http://schemas.microsoft.com/office/drawing/2014/main" id="{4F124217-DCA7-4763-A1E8-F291466BBEC5}"/>
                </a:ext>
              </a:extLst>
            </p:cNvPr>
            <p:cNvCxnSpPr>
              <a:cxnSpLocks/>
            </p:cNvCxnSpPr>
            <p:nvPr/>
          </p:nvCxnSpPr>
          <p:spPr>
            <a:xfrm>
              <a:off x="7355552" y="3205137"/>
              <a:ext cx="197155" cy="20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81" name="群組 280"/>
            <p:cNvGrpSpPr/>
            <p:nvPr/>
          </p:nvGrpSpPr>
          <p:grpSpPr>
            <a:xfrm>
              <a:off x="7543126" y="2489890"/>
              <a:ext cx="163288" cy="1457408"/>
              <a:chOff x="6167054" y="2411348"/>
              <a:chExt cx="191069" cy="1498494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282" name="矩形 281"/>
              <p:cNvSpPr/>
              <p:nvPr/>
            </p:nvSpPr>
            <p:spPr>
              <a:xfrm>
                <a:off x="6167054" y="2411348"/>
                <a:ext cx="191069" cy="149849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83" name="等腰三角形 282"/>
              <p:cNvSpPr/>
              <p:nvPr/>
            </p:nvSpPr>
            <p:spPr>
              <a:xfrm>
                <a:off x="6175948" y="3776491"/>
                <a:ext cx="172636" cy="133351"/>
              </a:xfrm>
              <a:prstGeom prst="triangle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86" name="群組 285">
              <a:extLst>
                <a:ext uri="{FF2B5EF4-FFF2-40B4-BE49-F238E27FC236}">
                  <a16:creationId xmlns:a16="http://schemas.microsoft.com/office/drawing/2014/main" id="{853BA67B-C6F5-461F-81D7-4E37BA585412}"/>
                </a:ext>
              </a:extLst>
            </p:cNvPr>
            <p:cNvGrpSpPr/>
            <p:nvPr/>
          </p:nvGrpSpPr>
          <p:grpSpPr>
            <a:xfrm>
              <a:off x="10549584" y="2596253"/>
              <a:ext cx="163288" cy="1193994"/>
              <a:chOff x="10062370" y="2428816"/>
              <a:chExt cx="191069" cy="1506053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287" name="矩形 286">
                <a:extLst>
                  <a:ext uri="{FF2B5EF4-FFF2-40B4-BE49-F238E27FC236}">
                    <a16:creationId xmlns:a16="http://schemas.microsoft.com/office/drawing/2014/main" id="{8F0FEFA7-EBC4-4281-BE54-2811F17E498C}"/>
                  </a:ext>
                </a:extLst>
              </p:cNvPr>
              <p:cNvSpPr/>
              <p:nvPr/>
            </p:nvSpPr>
            <p:spPr>
              <a:xfrm>
                <a:off x="10062370" y="2428816"/>
                <a:ext cx="191069" cy="149849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88" name="等腰三角形 287">
                <a:extLst>
                  <a:ext uri="{FF2B5EF4-FFF2-40B4-BE49-F238E27FC236}">
                    <a16:creationId xmlns:a16="http://schemas.microsoft.com/office/drawing/2014/main" id="{D03AF81D-34C4-47A8-A7C4-26099EFC16F0}"/>
                  </a:ext>
                </a:extLst>
              </p:cNvPr>
              <p:cNvSpPr/>
              <p:nvPr/>
            </p:nvSpPr>
            <p:spPr>
              <a:xfrm>
                <a:off x="10071277" y="3801518"/>
                <a:ext cx="172635" cy="133351"/>
              </a:xfrm>
              <a:prstGeom prst="triangle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89" name="直線單箭頭接點 288"/>
            <p:cNvCxnSpPr>
              <a:cxnSpLocks/>
            </p:cNvCxnSpPr>
            <p:nvPr/>
          </p:nvCxnSpPr>
          <p:spPr>
            <a:xfrm flipV="1">
              <a:off x="10343539" y="3193297"/>
              <a:ext cx="198501" cy="83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90" name="文字方塊 289">
              <a:extLst>
                <a:ext uri="{FF2B5EF4-FFF2-40B4-BE49-F238E27FC236}">
                  <a16:creationId xmlns:a16="http://schemas.microsoft.com/office/drawing/2014/main" id="{29E3AC90-E865-4887-B090-04B2D76FC381}"/>
                </a:ext>
              </a:extLst>
            </p:cNvPr>
            <p:cNvSpPr txBox="1"/>
            <p:nvPr/>
          </p:nvSpPr>
          <p:spPr>
            <a:xfrm>
              <a:off x="10511240" y="2377901"/>
              <a:ext cx="83869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Add round keys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22" name="直線單箭頭接點 221">
              <a:extLst>
                <a:ext uri="{FF2B5EF4-FFF2-40B4-BE49-F238E27FC236}">
                  <a16:creationId xmlns:a16="http://schemas.microsoft.com/office/drawing/2014/main" id="{252E1F1B-28F7-4448-946B-8E4B05F30784}"/>
                </a:ext>
              </a:extLst>
            </p:cNvPr>
            <p:cNvCxnSpPr>
              <a:cxnSpLocks/>
            </p:cNvCxnSpPr>
            <p:nvPr/>
          </p:nvCxnSpPr>
          <p:spPr>
            <a:xfrm>
              <a:off x="475762" y="1676133"/>
              <a:ext cx="426065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3" name="文字方塊 222">
              <a:extLst>
                <a:ext uri="{FF2B5EF4-FFF2-40B4-BE49-F238E27FC236}">
                  <a16:creationId xmlns:a16="http://schemas.microsoft.com/office/drawing/2014/main" id="{AEC4AEEA-3F47-4117-8869-7EB4A0DB1A78}"/>
                </a:ext>
              </a:extLst>
            </p:cNvPr>
            <p:cNvSpPr txBox="1"/>
            <p:nvPr/>
          </p:nvSpPr>
          <p:spPr>
            <a:xfrm>
              <a:off x="-45149" y="1456910"/>
              <a:ext cx="70564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sbox_data</a:t>
              </a:r>
              <a:endParaRPr lang="zh-TW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" name="接點: 肘形 23">
              <a:extLst>
                <a:ext uri="{FF2B5EF4-FFF2-40B4-BE49-F238E27FC236}">
                  <a16:creationId xmlns:a16="http://schemas.microsoft.com/office/drawing/2014/main" id="{B16FC50A-1B39-44F5-BC9F-07679EBC45EE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4427533" y="1283361"/>
              <a:ext cx="574093" cy="228228"/>
            </a:xfrm>
            <a:prstGeom prst="bentConnector3">
              <a:avLst>
                <a:gd name="adj1" fmla="val 74842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82" name="群組 81"/>
            <p:cNvGrpSpPr/>
            <p:nvPr/>
          </p:nvGrpSpPr>
          <p:grpSpPr>
            <a:xfrm>
              <a:off x="3601805" y="1571872"/>
              <a:ext cx="173242" cy="2391399"/>
              <a:chOff x="6167054" y="2411348"/>
              <a:chExt cx="191069" cy="1498494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18" name="矩形 117"/>
              <p:cNvSpPr/>
              <p:nvPr/>
            </p:nvSpPr>
            <p:spPr>
              <a:xfrm>
                <a:off x="6167054" y="2411348"/>
                <a:ext cx="191069" cy="149849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9" name="等腰三角形 118"/>
              <p:cNvSpPr/>
              <p:nvPr/>
            </p:nvSpPr>
            <p:spPr>
              <a:xfrm>
                <a:off x="6175949" y="3828527"/>
                <a:ext cx="157847" cy="81315"/>
              </a:xfrm>
              <a:prstGeom prst="triangle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52" name="矩形 51"/>
            <p:cNvSpPr/>
            <p:nvPr/>
          </p:nvSpPr>
          <p:spPr>
            <a:xfrm>
              <a:off x="1161414" y="704145"/>
              <a:ext cx="9214110" cy="55728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FSM</a:t>
              </a:r>
              <a:endParaRPr lang="zh-TW" alt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2" name="接點: 肘形 61">
              <a:extLst>
                <a:ext uri="{FF2B5EF4-FFF2-40B4-BE49-F238E27FC236}">
                  <a16:creationId xmlns:a16="http://schemas.microsoft.com/office/drawing/2014/main" id="{171D9661-9024-4FB5-BA2E-71E2FFCBD00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08186" y="1632100"/>
              <a:ext cx="855670" cy="1355453"/>
            </a:xfrm>
            <a:prstGeom prst="bentConnector5">
              <a:avLst>
                <a:gd name="adj1" fmla="val -35540"/>
                <a:gd name="adj2" fmla="val 55053"/>
                <a:gd name="adj3" fmla="val 116912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3" name="梯形 232">
              <a:extLst>
                <a:ext uri="{FF2B5EF4-FFF2-40B4-BE49-F238E27FC236}">
                  <a16:creationId xmlns:a16="http://schemas.microsoft.com/office/drawing/2014/main" id="{7A972C3F-4189-48E2-A4A8-17AA58B7C5D8}"/>
                </a:ext>
              </a:extLst>
            </p:cNvPr>
            <p:cNvSpPr/>
            <p:nvPr/>
          </p:nvSpPr>
          <p:spPr>
            <a:xfrm rot="5400000">
              <a:off x="4265832" y="1957219"/>
              <a:ext cx="557178" cy="170942"/>
            </a:xfrm>
            <a:prstGeom prst="trapezoid">
              <a:avLst>
                <a:gd name="adj" fmla="val 67308"/>
              </a:avLst>
            </a:prstGeom>
            <a:solidFill>
              <a:schemeClr val="bg1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2" name="文字方塊 261">
              <a:extLst>
                <a:ext uri="{FF2B5EF4-FFF2-40B4-BE49-F238E27FC236}">
                  <a16:creationId xmlns:a16="http://schemas.microsoft.com/office/drawing/2014/main" id="{4DABA9DA-00BB-4046-95FC-3CDE40EB1B67}"/>
                </a:ext>
              </a:extLst>
            </p:cNvPr>
            <p:cNvSpPr txBox="1"/>
            <p:nvPr/>
          </p:nvSpPr>
          <p:spPr>
            <a:xfrm>
              <a:off x="4461365" y="2042495"/>
              <a:ext cx="9322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3" name="文字方塊 262">
              <a:extLst>
                <a:ext uri="{FF2B5EF4-FFF2-40B4-BE49-F238E27FC236}">
                  <a16:creationId xmlns:a16="http://schemas.microsoft.com/office/drawing/2014/main" id="{AE615818-FF09-4564-A872-F1B74654539C}"/>
                </a:ext>
              </a:extLst>
            </p:cNvPr>
            <p:cNvSpPr txBox="1"/>
            <p:nvPr/>
          </p:nvSpPr>
          <p:spPr>
            <a:xfrm>
              <a:off x="4419419" y="1813341"/>
              <a:ext cx="2282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3" name="接點: 肘形 72">
              <a:extLst>
                <a:ext uri="{FF2B5EF4-FFF2-40B4-BE49-F238E27FC236}">
                  <a16:creationId xmlns:a16="http://schemas.microsoft.com/office/drawing/2014/main" id="{F60FEFC5-6F37-4460-9F7E-1199BC629CE2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3940475" y="1400174"/>
              <a:ext cx="659632" cy="382146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直線單箭頭接點 75">
              <a:extLst>
                <a:ext uri="{FF2B5EF4-FFF2-40B4-BE49-F238E27FC236}">
                  <a16:creationId xmlns:a16="http://schemas.microsoft.com/office/drawing/2014/main" id="{7633ED1C-267C-4898-8A7A-DBE153F772E9}"/>
                </a:ext>
              </a:extLst>
            </p:cNvPr>
            <p:cNvCxnSpPr>
              <a:cxnSpLocks/>
              <a:stCxn id="233" idx="0"/>
            </p:cNvCxnSpPr>
            <p:nvPr/>
          </p:nvCxnSpPr>
          <p:spPr>
            <a:xfrm flipV="1">
              <a:off x="4629892" y="2042495"/>
              <a:ext cx="134188" cy="19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9" name="矩形 218">
              <a:extLst>
                <a:ext uri="{FF2B5EF4-FFF2-40B4-BE49-F238E27FC236}">
                  <a16:creationId xmlns:a16="http://schemas.microsoft.com/office/drawing/2014/main" id="{A1B43ADC-9D11-43CF-A660-5EB7E7351BE1}"/>
                </a:ext>
              </a:extLst>
            </p:cNvPr>
            <p:cNvSpPr/>
            <p:nvPr/>
          </p:nvSpPr>
          <p:spPr>
            <a:xfrm>
              <a:off x="4743171" y="1377848"/>
              <a:ext cx="620685" cy="88970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S-box</a:t>
              </a:r>
            </a:p>
            <a:p>
              <a:pPr algn="ctr"/>
              <a:r>
                <a:rPr lang="en-US" altLang="zh-TW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RAM</a:t>
              </a:r>
              <a:endParaRPr lang="zh-TW" altLang="en-US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23" name="接點: 肘形 122">
              <a:extLst>
                <a:ext uri="{FF2B5EF4-FFF2-40B4-BE49-F238E27FC236}">
                  <a16:creationId xmlns:a16="http://schemas.microsoft.com/office/drawing/2014/main" id="{09CB1B03-BF18-4E15-8DA5-D68D41D71BB2}"/>
                </a:ext>
              </a:extLst>
            </p:cNvPr>
            <p:cNvCxnSpPr>
              <a:cxnSpLocks/>
              <a:stCxn id="266" idx="3"/>
              <a:endCxn id="262" idx="1"/>
            </p:cNvCxnSpPr>
            <p:nvPr/>
          </p:nvCxnSpPr>
          <p:spPr>
            <a:xfrm flipH="1" flipV="1">
              <a:off x="4461365" y="2150217"/>
              <a:ext cx="1101304" cy="848687"/>
            </a:xfrm>
            <a:prstGeom prst="bentConnector5">
              <a:avLst>
                <a:gd name="adj1" fmla="val -9331"/>
                <a:gd name="adj2" fmla="val 64827"/>
                <a:gd name="adj3" fmla="val 135992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70" name="矩形 269">
              <a:extLst>
                <a:ext uri="{FF2B5EF4-FFF2-40B4-BE49-F238E27FC236}">
                  <a16:creationId xmlns:a16="http://schemas.microsoft.com/office/drawing/2014/main" id="{9A69BFD6-DC69-44FD-B1D9-081B160B090D}"/>
                </a:ext>
              </a:extLst>
            </p:cNvPr>
            <p:cNvSpPr/>
            <p:nvPr/>
          </p:nvSpPr>
          <p:spPr>
            <a:xfrm>
              <a:off x="1080052" y="5517826"/>
              <a:ext cx="620685" cy="100561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S-box</a:t>
              </a:r>
            </a:p>
            <a:p>
              <a:pPr algn="ctr"/>
              <a:r>
                <a:rPr lang="en-US" altLang="zh-TW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RAM</a:t>
              </a:r>
              <a:endParaRPr lang="zh-TW" altLang="en-US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1" name="矩形 290">
              <a:extLst>
                <a:ext uri="{FF2B5EF4-FFF2-40B4-BE49-F238E27FC236}">
                  <a16:creationId xmlns:a16="http://schemas.microsoft.com/office/drawing/2014/main" id="{834D2598-1EE0-488F-969A-49ABA2A4DE4D}"/>
                </a:ext>
              </a:extLst>
            </p:cNvPr>
            <p:cNvSpPr/>
            <p:nvPr/>
          </p:nvSpPr>
          <p:spPr>
            <a:xfrm>
              <a:off x="2070665" y="5839399"/>
              <a:ext cx="732859" cy="52683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Sub</a:t>
              </a:r>
            </a:p>
            <a:p>
              <a:pPr algn="ctr"/>
              <a:r>
                <a:rPr lang="en-US" altLang="zh-TW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Bytes</a:t>
              </a:r>
              <a:endParaRPr lang="zh-TW" altLang="en-US" sz="10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3" name="橢圓 292">
              <a:extLst>
                <a:ext uri="{FF2B5EF4-FFF2-40B4-BE49-F238E27FC236}">
                  <a16:creationId xmlns:a16="http://schemas.microsoft.com/office/drawing/2014/main" id="{256E3A8E-B4A5-45E7-AAE5-5594F0C90ECD}"/>
                </a:ext>
              </a:extLst>
            </p:cNvPr>
            <p:cNvSpPr/>
            <p:nvPr/>
          </p:nvSpPr>
          <p:spPr>
            <a:xfrm>
              <a:off x="578865" y="1654318"/>
              <a:ext cx="39072" cy="44465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36" name="接點: 肘形 135">
              <a:extLst>
                <a:ext uri="{FF2B5EF4-FFF2-40B4-BE49-F238E27FC236}">
                  <a16:creationId xmlns:a16="http://schemas.microsoft.com/office/drawing/2014/main" id="{B05D6755-FBA6-4D20-95EA-062676289951}"/>
                </a:ext>
              </a:extLst>
            </p:cNvPr>
            <p:cNvCxnSpPr>
              <a:cxnSpLocks/>
              <a:stCxn id="293" idx="4"/>
              <a:endCxn id="270" idx="1"/>
            </p:cNvCxnSpPr>
            <p:nvPr/>
          </p:nvCxnSpPr>
          <p:spPr>
            <a:xfrm rot="16200000" flipH="1">
              <a:off x="-1321699" y="3618882"/>
              <a:ext cx="4321851" cy="48165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7" name="群組 6"/>
            <p:cNvGrpSpPr/>
            <p:nvPr/>
          </p:nvGrpSpPr>
          <p:grpSpPr>
            <a:xfrm>
              <a:off x="759153" y="2538735"/>
              <a:ext cx="158392" cy="4031136"/>
              <a:chOff x="783120" y="2383515"/>
              <a:chExt cx="191069" cy="1730256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27" name="矩形 126"/>
              <p:cNvSpPr/>
              <p:nvPr/>
            </p:nvSpPr>
            <p:spPr>
              <a:xfrm>
                <a:off x="783120" y="2383515"/>
                <a:ext cx="191069" cy="1730256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8" name="等腰三角形 127"/>
              <p:cNvSpPr/>
              <p:nvPr/>
            </p:nvSpPr>
            <p:spPr>
              <a:xfrm>
                <a:off x="792027" y="4059235"/>
                <a:ext cx="172635" cy="54536"/>
              </a:xfrm>
              <a:prstGeom prst="triangle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94" name="直線單箭頭接點 293">
              <a:extLst>
                <a:ext uri="{FF2B5EF4-FFF2-40B4-BE49-F238E27FC236}">
                  <a16:creationId xmlns:a16="http://schemas.microsoft.com/office/drawing/2014/main" id="{0724536C-B2D4-4200-96F0-703950CE6D70}"/>
                </a:ext>
              </a:extLst>
            </p:cNvPr>
            <p:cNvCxnSpPr>
              <a:cxnSpLocks/>
            </p:cNvCxnSpPr>
            <p:nvPr/>
          </p:nvCxnSpPr>
          <p:spPr>
            <a:xfrm>
              <a:off x="1699943" y="6220580"/>
              <a:ext cx="30436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aphicFrame>
        <p:nvGraphicFramePr>
          <p:cNvPr id="129" name="表格 1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1370586"/>
              </p:ext>
            </p:extLst>
          </p:nvPr>
        </p:nvGraphicFramePr>
        <p:xfrm>
          <a:off x="5049902" y="4262264"/>
          <a:ext cx="463094" cy="670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63094">
                  <a:extLst>
                    <a:ext uri="{9D8B030D-6E8A-4147-A177-3AD203B41FA5}">
                      <a16:colId xmlns:a16="http://schemas.microsoft.com/office/drawing/2014/main" val="1520943946"/>
                    </a:ext>
                  </a:extLst>
                </a:gridCol>
              </a:tblGrid>
              <a:tr h="16181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500" dirty="0"/>
                        <a:t>rk00</a:t>
                      </a:r>
                      <a:endParaRPr lang="zh-TW" altLang="en-US" sz="5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750107"/>
                  </a:ext>
                </a:extLst>
              </a:tr>
              <a:tr h="16181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500" dirty="0"/>
                        <a:t>rk01</a:t>
                      </a:r>
                      <a:endParaRPr lang="zh-TW" altLang="en-US" sz="5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3404088"/>
                  </a:ext>
                </a:extLst>
              </a:tr>
              <a:tr h="16181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500" dirty="0"/>
                        <a:t>rk02</a:t>
                      </a:r>
                      <a:endParaRPr lang="zh-TW" altLang="en-US" sz="5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0074656"/>
                  </a:ext>
                </a:extLst>
              </a:tr>
              <a:tr h="16181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500" dirty="0"/>
                        <a:t>rk03</a:t>
                      </a:r>
                      <a:endParaRPr lang="zh-TW" altLang="en-US" sz="5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985302"/>
                  </a:ext>
                </a:extLst>
              </a:tr>
            </a:tbl>
          </a:graphicData>
        </a:graphic>
      </p:graphicFrame>
      <p:graphicFrame>
        <p:nvGraphicFramePr>
          <p:cNvPr id="145" name="表格 144">
            <a:extLst>
              <a:ext uri="{FF2B5EF4-FFF2-40B4-BE49-F238E27FC236}">
                <a16:creationId xmlns:a16="http://schemas.microsoft.com/office/drawing/2014/main" id="{F7534BE4-3378-42BC-955C-18CC0CD1F0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4129963"/>
              </p:ext>
            </p:extLst>
          </p:nvPr>
        </p:nvGraphicFramePr>
        <p:xfrm>
          <a:off x="6923541" y="5156683"/>
          <a:ext cx="4560476" cy="114101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60476">
                  <a:extLst>
                    <a:ext uri="{9D8B030D-6E8A-4147-A177-3AD203B41FA5}">
                      <a16:colId xmlns:a16="http://schemas.microsoft.com/office/drawing/2014/main" val="3170879092"/>
                    </a:ext>
                  </a:extLst>
                </a:gridCol>
              </a:tblGrid>
              <a:tr h="27125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AES hardware design </a:t>
                      </a:r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(first version)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079965"/>
                  </a:ext>
                </a:extLst>
              </a:tr>
              <a:tr h="775259">
                <a:tc>
                  <a:txBody>
                    <a:bodyPr/>
                    <a:lstStyle/>
                    <a:p>
                      <a:pPr marL="342900" indent="-342900">
                        <a:buFont typeface="Wingdings" panose="05000000000000000000" pitchFamily="2" charset="2"/>
                        <a:buAutoNum type="circleNumWdWhitePlain"/>
                      </a:pPr>
                      <a:r>
                        <a:rPr lang="en-US" altLang="zh-TW" sz="1800" dirty="0"/>
                        <a:t>Use round key buffers. (on the fly)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AutoNum type="circleNumWdWhitePlain"/>
                        <a:tabLst/>
                        <a:defRPr/>
                      </a:pPr>
                      <a:r>
                        <a:rPr lang="en-US" altLang="zh-TW" dirty="0"/>
                        <a:t>Use </a:t>
                      </a:r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S-box</a:t>
                      </a:r>
                      <a:r>
                        <a:rPr lang="en-US" altLang="zh-TW" dirty="0"/>
                        <a:t> to look-up data.</a:t>
                      </a:r>
                      <a:endParaRPr lang="zh-TW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082542"/>
                  </a:ext>
                </a:extLst>
              </a:tr>
            </a:tbl>
          </a:graphicData>
        </a:graphic>
      </p:graphicFrame>
      <p:sp>
        <p:nvSpPr>
          <p:cNvPr id="150" name="投影片編號版面配置區 149">
            <a:extLst>
              <a:ext uri="{FF2B5EF4-FFF2-40B4-BE49-F238E27FC236}">
                <a16:creationId xmlns:a16="http://schemas.microsoft.com/office/drawing/2014/main" id="{5C470E6B-7112-4571-8E3D-B5A745B85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98271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>
            <a:extLst>
              <a:ext uri="{FF2B5EF4-FFF2-40B4-BE49-F238E27FC236}">
                <a16:creationId xmlns:a16="http://schemas.microsoft.com/office/drawing/2014/main" id="{3FF3DE37-AF58-46D7-A328-832EAA9195D6}"/>
              </a:ext>
            </a:extLst>
          </p:cNvPr>
          <p:cNvGrpSpPr/>
          <p:nvPr/>
        </p:nvGrpSpPr>
        <p:grpSpPr>
          <a:xfrm>
            <a:off x="-47321" y="704145"/>
            <a:ext cx="12292133" cy="5866137"/>
            <a:chOff x="-47321" y="704145"/>
            <a:chExt cx="12292133" cy="5866137"/>
          </a:xfrm>
        </p:grpSpPr>
        <p:sp>
          <p:nvSpPr>
            <p:cNvPr id="5" name="矩形 4"/>
            <p:cNvSpPr/>
            <p:nvPr/>
          </p:nvSpPr>
          <p:spPr>
            <a:xfrm>
              <a:off x="1399527" y="4359619"/>
              <a:ext cx="4441262" cy="221025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2036657" y="1316700"/>
              <a:ext cx="9346546" cy="2694098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7" name="群組 6"/>
            <p:cNvGrpSpPr/>
            <p:nvPr/>
          </p:nvGrpSpPr>
          <p:grpSpPr>
            <a:xfrm>
              <a:off x="750764" y="2538735"/>
              <a:ext cx="177856" cy="2862000"/>
              <a:chOff x="783120" y="2383515"/>
              <a:chExt cx="191069" cy="1730256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27" name="矩形 126"/>
              <p:cNvSpPr/>
              <p:nvPr/>
            </p:nvSpPr>
            <p:spPr>
              <a:xfrm>
                <a:off x="783120" y="2383515"/>
                <a:ext cx="191069" cy="1730256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8" name="等腰三角形 127"/>
              <p:cNvSpPr/>
              <p:nvPr/>
            </p:nvSpPr>
            <p:spPr>
              <a:xfrm>
                <a:off x="792027" y="4059235"/>
                <a:ext cx="172635" cy="54536"/>
              </a:xfrm>
              <a:prstGeom prst="triangle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8" name="矩形 7"/>
            <p:cNvSpPr/>
            <p:nvPr/>
          </p:nvSpPr>
          <p:spPr>
            <a:xfrm>
              <a:off x="1424064" y="2916179"/>
              <a:ext cx="409932" cy="6177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7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Text</a:t>
              </a:r>
            </a:p>
            <a:p>
              <a:pPr algn="ctr"/>
              <a:r>
                <a:rPr lang="en-US" altLang="zh-TW" sz="7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RAM</a:t>
              </a:r>
            </a:p>
          </p:txBody>
        </p:sp>
        <p:cxnSp>
          <p:nvCxnSpPr>
            <p:cNvPr id="10" name="直線接點 9"/>
            <p:cNvCxnSpPr>
              <a:cxnSpLocks/>
            </p:cNvCxnSpPr>
            <p:nvPr/>
          </p:nvCxnSpPr>
          <p:spPr>
            <a:xfrm>
              <a:off x="4776808" y="4850803"/>
              <a:ext cx="273549" cy="492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直線接點 10"/>
            <p:cNvCxnSpPr>
              <a:cxnSpLocks/>
              <a:endCxn id="12" idx="4"/>
            </p:cNvCxnSpPr>
            <p:nvPr/>
          </p:nvCxnSpPr>
          <p:spPr>
            <a:xfrm flipH="1" flipV="1">
              <a:off x="4942370" y="4873041"/>
              <a:ext cx="6186" cy="52091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橢圓 11"/>
            <p:cNvSpPr/>
            <p:nvPr/>
          </p:nvSpPr>
          <p:spPr>
            <a:xfrm>
              <a:off x="4922834" y="4828576"/>
              <a:ext cx="39072" cy="44465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3" name="直線單箭頭接點 12"/>
            <p:cNvCxnSpPr/>
            <p:nvPr/>
          </p:nvCxnSpPr>
          <p:spPr>
            <a:xfrm>
              <a:off x="4378913" y="4997455"/>
              <a:ext cx="234151" cy="18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線單箭頭接點 13"/>
            <p:cNvCxnSpPr>
              <a:cxnSpLocks/>
              <a:stCxn id="16" idx="3"/>
            </p:cNvCxnSpPr>
            <p:nvPr/>
          </p:nvCxnSpPr>
          <p:spPr>
            <a:xfrm flipV="1">
              <a:off x="1966145" y="4723600"/>
              <a:ext cx="1662650" cy="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矩形 15"/>
            <p:cNvSpPr/>
            <p:nvPr/>
          </p:nvSpPr>
          <p:spPr>
            <a:xfrm>
              <a:off x="1562142" y="4398609"/>
              <a:ext cx="404003" cy="6508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7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Key</a:t>
              </a:r>
            </a:p>
            <a:p>
              <a:pPr algn="ctr"/>
              <a:r>
                <a:rPr lang="en-US" altLang="zh-TW" sz="7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RAM</a:t>
              </a:r>
              <a:endParaRPr lang="zh-TW" altLang="en-US" sz="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流程圖: 或 16"/>
            <p:cNvSpPr/>
            <p:nvPr/>
          </p:nvSpPr>
          <p:spPr>
            <a:xfrm>
              <a:off x="3105838" y="3151106"/>
              <a:ext cx="154800" cy="155778"/>
            </a:xfrm>
            <a:prstGeom prst="flowChartOr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直線單箭頭接點 17"/>
            <p:cNvCxnSpPr>
              <a:cxnSpLocks/>
            </p:cNvCxnSpPr>
            <p:nvPr/>
          </p:nvCxnSpPr>
          <p:spPr>
            <a:xfrm flipV="1">
              <a:off x="2268717" y="3228995"/>
              <a:ext cx="846001" cy="29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9" name="群組 18"/>
            <p:cNvGrpSpPr/>
            <p:nvPr/>
          </p:nvGrpSpPr>
          <p:grpSpPr>
            <a:xfrm>
              <a:off x="4613065" y="4422136"/>
              <a:ext cx="162000" cy="900001"/>
              <a:chOff x="4235311" y="3014176"/>
              <a:chExt cx="191069" cy="1499847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25" name="矩形 124"/>
              <p:cNvSpPr/>
              <p:nvPr/>
            </p:nvSpPr>
            <p:spPr>
              <a:xfrm>
                <a:off x="4235311" y="3014176"/>
                <a:ext cx="191069" cy="1499846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6" name="等腰三角形 125"/>
              <p:cNvSpPr/>
              <p:nvPr/>
            </p:nvSpPr>
            <p:spPr>
              <a:xfrm>
                <a:off x="4244218" y="4364322"/>
                <a:ext cx="181537" cy="149701"/>
              </a:xfrm>
              <a:prstGeom prst="triangle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0" name="直線單箭頭接點 19"/>
            <p:cNvCxnSpPr/>
            <p:nvPr/>
          </p:nvCxnSpPr>
          <p:spPr>
            <a:xfrm>
              <a:off x="1318944" y="4703955"/>
              <a:ext cx="234151" cy="18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10AD898F-0366-4DAC-BBA7-1FFBE8694BF2}"/>
                </a:ext>
              </a:extLst>
            </p:cNvPr>
            <p:cNvSpPr/>
            <p:nvPr/>
          </p:nvSpPr>
          <p:spPr>
            <a:xfrm>
              <a:off x="4400579" y="1765992"/>
              <a:ext cx="1250787" cy="21394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2" name="直線單箭頭接點 21"/>
            <p:cNvCxnSpPr/>
            <p:nvPr/>
          </p:nvCxnSpPr>
          <p:spPr>
            <a:xfrm>
              <a:off x="921652" y="4569632"/>
              <a:ext cx="339900" cy="9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直線單箭頭接點 22"/>
            <p:cNvCxnSpPr>
              <a:endCxn id="8" idx="1"/>
            </p:cNvCxnSpPr>
            <p:nvPr/>
          </p:nvCxnSpPr>
          <p:spPr>
            <a:xfrm flipV="1">
              <a:off x="920636" y="3225032"/>
              <a:ext cx="503428" cy="318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梯形 24"/>
            <p:cNvSpPr/>
            <p:nvPr/>
          </p:nvSpPr>
          <p:spPr>
            <a:xfrm rot="5400000">
              <a:off x="3988459" y="3130629"/>
              <a:ext cx="557178" cy="170942"/>
            </a:xfrm>
            <a:prstGeom prst="trapezoid">
              <a:avLst>
                <a:gd name="adj" fmla="val 67308"/>
              </a:avLst>
            </a:prstGeom>
            <a:solidFill>
              <a:schemeClr val="bg1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文字方塊 25"/>
            <p:cNvSpPr txBox="1"/>
            <p:nvPr/>
          </p:nvSpPr>
          <p:spPr>
            <a:xfrm>
              <a:off x="4183130" y="3215557"/>
              <a:ext cx="9322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文字方塊 26"/>
            <p:cNvSpPr txBox="1"/>
            <p:nvPr/>
          </p:nvSpPr>
          <p:spPr>
            <a:xfrm>
              <a:off x="4130309" y="2986404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8" name="直線單箭頭接點 27"/>
            <p:cNvCxnSpPr/>
            <p:nvPr/>
          </p:nvCxnSpPr>
          <p:spPr>
            <a:xfrm>
              <a:off x="3755402" y="3093473"/>
              <a:ext cx="430241" cy="772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直線單箭頭接點 29"/>
            <p:cNvCxnSpPr>
              <a:cxnSpLocks/>
            </p:cNvCxnSpPr>
            <p:nvPr/>
          </p:nvCxnSpPr>
          <p:spPr>
            <a:xfrm>
              <a:off x="10848339" y="3191025"/>
              <a:ext cx="7841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線單箭頭接點 30"/>
            <p:cNvCxnSpPr>
              <a:cxnSpLocks/>
            </p:cNvCxnSpPr>
            <p:nvPr/>
          </p:nvCxnSpPr>
          <p:spPr>
            <a:xfrm flipV="1">
              <a:off x="10702936" y="3191025"/>
              <a:ext cx="198501" cy="83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肘形接點 31"/>
            <p:cNvCxnSpPr>
              <a:stCxn id="33" idx="4"/>
              <a:endCxn id="26" idx="1"/>
            </p:cNvCxnSpPr>
            <p:nvPr/>
          </p:nvCxnSpPr>
          <p:spPr>
            <a:xfrm rot="5400000">
              <a:off x="7778738" y="-382001"/>
              <a:ext cx="109673" cy="7300887"/>
            </a:xfrm>
            <a:prstGeom prst="bentConnector4">
              <a:avLst>
                <a:gd name="adj1" fmla="val 850597"/>
                <a:gd name="adj2" fmla="val 10313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3" name="橢圓 32"/>
            <p:cNvSpPr/>
            <p:nvPr/>
          </p:nvSpPr>
          <p:spPr>
            <a:xfrm>
              <a:off x="11464481" y="3169141"/>
              <a:ext cx="39072" cy="44465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流程圖: 或 33"/>
            <p:cNvSpPr/>
            <p:nvPr/>
          </p:nvSpPr>
          <p:spPr>
            <a:xfrm>
              <a:off x="10911223" y="3111137"/>
              <a:ext cx="154800" cy="155778"/>
            </a:xfrm>
            <a:prstGeom prst="flowChartOr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橢圓 34"/>
            <p:cNvSpPr/>
            <p:nvPr/>
          </p:nvSpPr>
          <p:spPr>
            <a:xfrm>
              <a:off x="6101252" y="4831340"/>
              <a:ext cx="39072" cy="44465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6" name="直線單箭頭接點 35"/>
            <p:cNvCxnSpPr>
              <a:cxnSpLocks/>
            </p:cNvCxnSpPr>
            <p:nvPr/>
          </p:nvCxnSpPr>
          <p:spPr>
            <a:xfrm flipV="1">
              <a:off x="505538" y="3488351"/>
              <a:ext cx="240718" cy="28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直線單箭頭接點 36"/>
            <p:cNvCxnSpPr/>
            <p:nvPr/>
          </p:nvCxnSpPr>
          <p:spPr>
            <a:xfrm>
              <a:off x="412874" y="4559967"/>
              <a:ext cx="339900" cy="9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直線接點 37"/>
            <p:cNvCxnSpPr>
              <a:cxnSpLocks/>
            </p:cNvCxnSpPr>
            <p:nvPr/>
          </p:nvCxnSpPr>
          <p:spPr>
            <a:xfrm flipV="1">
              <a:off x="4266500" y="1034076"/>
              <a:ext cx="9856" cy="195352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直線接點 38"/>
            <p:cNvCxnSpPr>
              <a:cxnSpLocks/>
              <a:stCxn id="120" idx="1"/>
            </p:cNvCxnSpPr>
            <p:nvPr/>
          </p:nvCxnSpPr>
          <p:spPr>
            <a:xfrm flipV="1">
              <a:off x="1253439" y="1016758"/>
              <a:ext cx="7334" cy="346801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0" name="文字方塊 39"/>
            <p:cNvSpPr txBox="1"/>
            <p:nvPr/>
          </p:nvSpPr>
          <p:spPr>
            <a:xfrm>
              <a:off x="-47321" y="3341147"/>
              <a:ext cx="63350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plaintext</a:t>
              </a:r>
              <a:endParaRPr lang="zh-TW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文字方塊 40"/>
            <p:cNvSpPr txBox="1"/>
            <p:nvPr/>
          </p:nvSpPr>
          <p:spPr>
            <a:xfrm>
              <a:off x="76294" y="4414100"/>
              <a:ext cx="39946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</a:t>
              </a:r>
              <a:endParaRPr lang="zh-TW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文字方塊 41"/>
            <p:cNvSpPr txBox="1"/>
            <p:nvPr/>
          </p:nvSpPr>
          <p:spPr>
            <a:xfrm>
              <a:off x="4514464" y="6324061"/>
              <a:ext cx="135646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Round key expansion</a:t>
              </a:r>
              <a:endParaRPr lang="zh-TW" alt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文字方塊 42"/>
            <p:cNvSpPr txBox="1"/>
            <p:nvPr/>
          </p:nvSpPr>
          <p:spPr>
            <a:xfrm>
              <a:off x="2005570" y="1320938"/>
              <a:ext cx="105830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Text encryption</a:t>
              </a:r>
              <a:endParaRPr lang="zh-TW" alt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4" name="文字方塊 43"/>
            <p:cNvSpPr txBox="1"/>
            <p:nvPr/>
          </p:nvSpPr>
          <p:spPr>
            <a:xfrm>
              <a:off x="10700909" y="715461"/>
              <a:ext cx="44114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valid</a:t>
              </a:r>
              <a:endParaRPr lang="zh-TW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文字方塊 44"/>
            <p:cNvSpPr txBox="1"/>
            <p:nvPr/>
          </p:nvSpPr>
          <p:spPr>
            <a:xfrm>
              <a:off x="10683972" y="961448"/>
              <a:ext cx="6992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ready_out</a:t>
              </a:r>
              <a:endParaRPr lang="zh-TW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6" name="文字方塊 45"/>
            <p:cNvSpPr txBox="1"/>
            <p:nvPr/>
          </p:nvSpPr>
          <p:spPr>
            <a:xfrm>
              <a:off x="505538" y="739125"/>
              <a:ext cx="32733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sel</a:t>
              </a:r>
              <a:endParaRPr lang="zh-TW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7" name="文字方塊 46"/>
            <p:cNvSpPr txBox="1"/>
            <p:nvPr/>
          </p:nvSpPr>
          <p:spPr>
            <a:xfrm>
              <a:off x="271914" y="970611"/>
              <a:ext cx="53572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aes_en</a:t>
              </a:r>
              <a:endParaRPr lang="zh-TW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8" name="直線單箭頭接點 47"/>
            <p:cNvCxnSpPr/>
            <p:nvPr/>
          </p:nvCxnSpPr>
          <p:spPr>
            <a:xfrm>
              <a:off x="821514" y="866446"/>
              <a:ext cx="339900" cy="9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直線單箭頭接點 48"/>
            <p:cNvCxnSpPr/>
            <p:nvPr/>
          </p:nvCxnSpPr>
          <p:spPr>
            <a:xfrm>
              <a:off x="821514" y="1106080"/>
              <a:ext cx="339900" cy="9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直線單箭頭接點 49"/>
            <p:cNvCxnSpPr/>
            <p:nvPr/>
          </p:nvCxnSpPr>
          <p:spPr>
            <a:xfrm>
              <a:off x="10381986" y="854173"/>
              <a:ext cx="339900" cy="9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直線單箭頭接點 50"/>
            <p:cNvCxnSpPr/>
            <p:nvPr/>
          </p:nvCxnSpPr>
          <p:spPr>
            <a:xfrm>
              <a:off x="10381986" y="1093807"/>
              <a:ext cx="339900" cy="9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直線單箭頭接點 52"/>
            <p:cNvCxnSpPr>
              <a:cxnSpLocks/>
              <a:stCxn id="8" idx="3"/>
            </p:cNvCxnSpPr>
            <p:nvPr/>
          </p:nvCxnSpPr>
          <p:spPr>
            <a:xfrm flipV="1">
              <a:off x="1833996" y="3212251"/>
              <a:ext cx="179047" cy="127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4" name="文字方塊 53">
              <a:extLst>
                <a:ext uri="{FF2B5EF4-FFF2-40B4-BE49-F238E27FC236}">
                  <a16:creationId xmlns:a16="http://schemas.microsoft.com/office/drawing/2014/main" id="{00C6BA10-91A1-4AA2-8454-B4F02781F436}"/>
                </a:ext>
              </a:extLst>
            </p:cNvPr>
            <p:cNvSpPr txBox="1"/>
            <p:nvPr/>
          </p:nvSpPr>
          <p:spPr>
            <a:xfrm>
              <a:off x="4983515" y="5158953"/>
              <a:ext cx="60625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key buffer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文字方塊 54">
              <a:extLst>
                <a:ext uri="{FF2B5EF4-FFF2-40B4-BE49-F238E27FC236}">
                  <a16:creationId xmlns:a16="http://schemas.microsoft.com/office/drawing/2014/main" id="{29E3AC90-E865-4887-B090-04B2D76FC381}"/>
                </a:ext>
              </a:extLst>
            </p:cNvPr>
            <p:cNvSpPr txBox="1"/>
            <p:nvPr/>
          </p:nvSpPr>
          <p:spPr>
            <a:xfrm>
              <a:off x="2820278" y="2935027"/>
              <a:ext cx="71365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Initial add rk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56" name="直線單箭頭接點 55">
              <a:extLst>
                <a:ext uri="{FF2B5EF4-FFF2-40B4-BE49-F238E27FC236}">
                  <a16:creationId xmlns:a16="http://schemas.microsoft.com/office/drawing/2014/main" id="{D8D2AEAF-FF75-4115-9F31-3667FC114208}"/>
                </a:ext>
              </a:extLst>
            </p:cNvPr>
            <p:cNvCxnSpPr>
              <a:cxnSpLocks/>
              <a:stCxn id="25" idx="0"/>
            </p:cNvCxnSpPr>
            <p:nvPr/>
          </p:nvCxnSpPr>
          <p:spPr>
            <a:xfrm flipV="1">
              <a:off x="4352519" y="3215557"/>
              <a:ext cx="147421" cy="54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7" name="文字方塊 56"/>
            <p:cNvSpPr txBox="1"/>
            <p:nvPr/>
          </p:nvSpPr>
          <p:spPr>
            <a:xfrm>
              <a:off x="11545582" y="3042566"/>
              <a:ext cx="6992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ciphertext</a:t>
              </a:r>
              <a:endParaRPr lang="zh-TW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58" name="群組 57">
              <a:extLst>
                <a:ext uri="{FF2B5EF4-FFF2-40B4-BE49-F238E27FC236}">
                  <a16:creationId xmlns:a16="http://schemas.microsoft.com/office/drawing/2014/main" id="{29A64FA9-5B67-479E-ABAB-EED2E595342B}"/>
                </a:ext>
              </a:extLst>
            </p:cNvPr>
            <p:cNvGrpSpPr/>
            <p:nvPr/>
          </p:nvGrpSpPr>
          <p:grpSpPr>
            <a:xfrm>
              <a:off x="1105636" y="4427245"/>
              <a:ext cx="235962" cy="557178"/>
              <a:chOff x="1266549" y="4037608"/>
              <a:chExt cx="235962" cy="557178"/>
            </a:xfrm>
          </p:grpSpPr>
          <p:sp>
            <p:nvSpPr>
              <p:cNvPr id="120" name="梯形 119"/>
              <p:cNvSpPr/>
              <p:nvPr/>
            </p:nvSpPr>
            <p:spPr>
              <a:xfrm rot="5400000">
                <a:off x="1135763" y="4230726"/>
                <a:ext cx="557178" cy="170942"/>
              </a:xfrm>
              <a:prstGeom prst="trapezoid">
                <a:avLst>
                  <a:gd name="adj" fmla="val 67308"/>
                </a:avLst>
              </a:prstGeom>
              <a:solidFill>
                <a:schemeClr val="bg1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1" name="文字方塊 120">
                <a:extLst>
                  <a:ext uri="{FF2B5EF4-FFF2-40B4-BE49-F238E27FC236}">
                    <a16:creationId xmlns:a16="http://schemas.microsoft.com/office/drawing/2014/main" id="{3C0FB30E-2E7B-4572-8C5F-1C38368EDA3F}"/>
                  </a:ext>
                </a:extLst>
              </p:cNvPr>
              <p:cNvSpPr txBox="1"/>
              <p:nvPr/>
            </p:nvSpPr>
            <p:spPr>
              <a:xfrm>
                <a:off x="1319370" y="4311247"/>
                <a:ext cx="93226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2" name="文字方塊 121">
                <a:extLst>
                  <a:ext uri="{FF2B5EF4-FFF2-40B4-BE49-F238E27FC236}">
                    <a16:creationId xmlns:a16="http://schemas.microsoft.com/office/drawing/2014/main" id="{6CF81715-6C03-4E43-A42E-B48BED359873}"/>
                  </a:ext>
                </a:extLst>
              </p:cNvPr>
              <p:cNvSpPr txBox="1"/>
              <p:nvPr/>
            </p:nvSpPr>
            <p:spPr>
              <a:xfrm>
                <a:off x="1266549" y="4082094"/>
                <a:ext cx="23596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65" name="直線單箭頭接點 64">
              <a:extLst>
                <a:ext uri="{FF2B5EF4-FFF2-40B4-BE49-F238E27FC236}">
                  <a16:creationId xmlns:a16="http://schemas.microsoft.com/office/drawing/2014/main" id="{F6312BEA-0D23-4199-A0E9-F36550F3396E}"/>
                </a:ext>
              </a:extLst>
            </p:cNvPr>
            <p:cNvCxnSpPr>
              <a:cxnSpLocks/>
            </p:cNvCxnSpPr>
            <p:nvPr/>
          </p:nvCxnSpPr>
          <p:spPr>
            <a:xfrm>
              <a:off x="7681823" y="3211611"/>
              <a:ext cx="197155" cy="20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直線單箭頭接點 65">
              <a:extLst>
                <a:ext uri="{FF2B5EF4-FFF2-40B4-BE49-F238E27FC236}">
                  <a16:creationId xmlns:a16="http://schemas.microsoft.com/office/drawing/2014/main" id="{B145F295-2AAB-4A51-B578-41748541676C}"/>
                </a:ext>
              </a:extLst>
            </p:cNvPr>
            <p:cNvCxnSpPr>
              <a:cxnSpLocks/>
              <a:stCxn id="17" idx="6"/>
              <a:endCxn id="118" idx="1"/>
            </p:cNvCxnSpPr>
            <p:nvPr/>
          </p:nvCxnSpPr>
          <p:spPr>
            <a:xfrm>
              <a:off x="3238344" y="3228995"/>
              <a:ext cx="363461" cy="557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8" name="文字方塊 67">
              <a:extLst>
                <a:ext uri="{FF2B5EF4-FFF2-40B4-BE49-F238E27FC236}">
                  <a16:creationId xmlns:a16="http://schemas.microsoft.com/office/drawing/2014/main" id="{DB0EDEFF-AA6A-41CD-A5D7-8A3EC524B9B3}"/>
                </a:ext>
              </a:extLst>
            </p:cNvPr>
            <p:cNvSpPr txBox="1"/>
            <p:nvPr/>
          </p:nvSpPr>
          <p:spPr>
            <a:xfrm>
              <a:off x="4356472" y="1735791"/>
              <a:ext cx="67518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Sub Bytes</a:t>
              </a:r>
              <a:endParaRPr lang="zh-TW" altLang="en-US" sz="9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7" name="接點: 肘形 71">
              <a:extLst>
                <a:ext uri="{FF2B5EF4-FFF2-40B4-BE49-F238E27FC236}">
                  <a16:creationId xmlns:a16="http://schemas.microsoft.com/office/drawing/2014/main" id="{295A1506-1F87-4360-B41F-AB6620C9A01A}"/>
                </a:ext>
              </a:extLst>
            </p:cNvPr>
            <p:cNvCxnSpPr>
              <a:cxnSpLocks/>
              <a:stCxn id="129" idx="3"/>
              <a:endCxn id="34" idx="4"/>
            </p:cNvCxnSpPr>
            <p:nvPr/>
          </p:nvCxnSpPr>
          <p:spPr>
            <a:xfrm flipV="1">
              <a:off x="5512996" y="3266915"/>
              <a:ext cx="5475627" cy="1587804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9" name="矩形 78">
              <a:extLst>
                <a:ext uri="{FF2B5EF4-FFF2-40B4-BE49-F238E27FC236}">
                  <a16:creationId xmlns:a16="http://schemas.microsoft.com/office/drawing/2014/main" id="{F64B9254-DC45-41E0-959F-95D00FABF1F9}"/>
                </a:ext>
              </a:extLst>
            </p:cNvPr>
            <p:cNvSpPr/>
            <p:nvPr/>
          </p:nvSpPr>
          <p:spPr>
            <a:xfrm>
              <a:off x="2004303" y="5514919"/>
              <a:ext cx="2104843" cy="101361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0" name="文字方塊 79">
              <a:extLst>
                <a:ext uri="{FF2B5EF4-FFF2-40B4-BE49-F238E27FC236}">
                  <a16:creationId xmlns:a16="http://schemas.microsoft.com/office/drawing/2014/main" id="{7E91FBAE-663C-4EE2-81B5-76D3C35BD063}"/>
                </a:ext>
              </a:extLst>
            </p:cNvPr>
            <p:cNvSpPr txBox="1"/>
            <p:nvPr/>
          </p:nvSpPr>
          <p:spPr>
            <a:xfrm>
              <a:off x="3459393" y="6305440"/>
              <a:ext cx="684803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Gfunction</a:t>
              </a:r>
              <a:endParaRPr lang="zh-TW" altLang="en-US" sz="9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1" name="矩形 80">
              <a:extLst>
                <a:ext uri="{FF2B5EF4-FFF2-40B4-BE49-F238E27FC236}">
                  <a16:creationId xmlns:a16="http://schemas.microsoft.com/office/drawing/2014/main" id="{26A484FF-3589-4E11-BDC3-74141A1113A4}"/>
                </a:ext>
              </a:extLst>
            </p:cNvPr>
            <p:cNvSpPr/>
            <p:nvPr/>
          </p:nvSpPr>
          <p:spPr>
            <a:xfrm>
              <a:off x="3437664" y="5826092"/>
              <a:ext cx="599610" cy="4759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Add round constants</a:t>
              </a:r>
              <a:endParaRPr lang="zh-TW" altLang="en-US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82" name="群組 81"/>
            <p:cNvGrpSpPr/>
            <p:nvPr/>
          </p:nvGrpSpPr>
          <p:grpSpPr>
            <a:xfrm>
              <a:off x="3601805" y="2505863"/>
              <a:ext cx="163288" cy="1457408"/>
              <a:chOff x="6167054" y="2411348"/>
              <a:chExt cx="191069" cy="1498494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18" name="矩形 117"/>
              <p:cNvSpPr/>
              <p:nvPr/>
            </p:nvSpPr>
            <p:spPr>
              <a:xfrm>
                <a:off x="6167054" y="2411348"/>
                <a:ext cx="191069" cy="149849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9" name="等腰三角形 118"/>
              <p:cNvSpPr/>
              <p:nvPr/>
            </p:nvSpPr>
            <p:spPr>
              <a:xfrm>
                <a:off x="6175948" y="3776491"/>
                <a:ext cx="172636" cy="133351"/>
              </a:xfrm>
              <a:prstGeom prst="triangle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83" name="流程圖: 或 82">
              <a:extLst>
                <a:ext uri="{FF2B5EF4-FFF2-40B4-BE49-F238E27FC236}">
                  <a16:creationId xmlns:a16="http://schemas.microsoft.com/office/drawing/2014/main" id="{FC423356-FA15-46B3-8E10-87DD68831495}"/>
                </a:ext>
              </a:extLst>
            </p:cNvPr>
            <p:cNvSpPr/>
            <p:nvPr/>
          </p:nvSpPr>
          <p:spPr>
            <a:xfrm>
              <a:off x="3070646" y="4858776"/>
              <a:ext cx="154800" cy="155778"/>
            </a:xfrm>
            <a:prstGeom prst="flowChartOr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84" name="直線單箭頭接點 83">
              <a:extLst>
                <a:ext uri="{FF2B5EF4-FFF2-40B4-BE49-F238E27FC236}">
                  <a16:creationId xmlns:a16="http://schemas.microsoft.com/office/drawing/2014/main" id="{F9C29E27-42D8-4A0E-AD6A-6173ED0016B9}"/>
                </a:ext>
              </a:extLst>
            </p:cNvPr>
            <p:cNvCxnSpPr>
              <a:cxnSpLocks/>
              <a:stCxn id="83" idx="6"/>
            </p:cNvCxnSpPr>
            <p:nvPr/>
          </p:nvCxnSpPr>
          <p:spPr>
            <a:xfrm flipV="1">
              <a:off x="3203152" y="4938110"/>
              <a:ext cx="425643" cy="40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7" name="橢圓 86">
              <a:extLst>
                <a:ext uri="{FF2B5EF4-FFF2-40B4-BE49-F238E27FC236}">
                  <a16:creationId xmlns:a16="http://schemas.microsoft.com/office/drawing/2014/main" id="{DF19F15A-8736-4AD6-9873-16176C57A1A5}"/>
                </a:ext>
              </a:extLst>
            </p:cNvPr>
            <p:cNvSpPr/>
            <p:nvPr/>
          </p:nvSpPr>
          <p:spPr>
            <a:xfrm>
              <a:off x="3130952" y="5366189"/>
              <a:ext cx="39072" cy="44465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8" name="橢圓 87">
              <a:extLst>
                <a:ext uri="{FF2B5EF4-FFF2-40B4-BE49-F238E27FC236}">
                  <a16:creationId xmlns:a16="http://schemas.microsoft.com/office/drawing/2014/main" id="{8E772145-BC04-447D-BA51-63DC8A9A3C12}"/>
                </a:ext>
              </a:extLst>
            </p:cNvPr>
            <p:cNvSpPr/>
            <p:nvPr/>
          </p:nvSpPr>
          <p:spPr>
            <a:xfrm>
              <a:off x="2224084" y="4701576"/>
              <a:ext cx="39072" cy="44465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89" name="直線單箭頭接點 88">
              <a:extLst>
                <a:ext uri="{FF2B5EF4-FFF2-40B4-BE49-F238E27FC236}">
                  <a16:creationId xmlns:a16="http://schemas.microsoft.com/office/drawing/2014/main" id="{3A0FA0E7-1DA9-4FC9-AC75-CC7982465F4F}"/>
                </a:ext>
              </a:extLst>
            </p:cNvPr>
            <p:cNvCxnSpPr>
              <a:cxnSpLocks/>
              <a:stCxn id="87" idx="0"/>
              <a:endCxn id="83" idx="4"/>
            </p:cNvCxnSpPr>
            <p:nvPr/>
          </p:nvCxnSpPr>
          <p:spPr>
            <a:xfrm flipH="1" flipV="1">
              <a:off x="3148046" y="5014554"/>
              <a:ext cx="2442" cy="3516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0" name="接點: 肘形 137">
              <a:extLst>
                <a:ext uri="{FF2B5EF4-FFF2-40B4-BE49-F238E27FC236}">
                  <a16:creationId xmlns:a16="http://schemas.microsoft.com/office/drawing/2014/main" id="{56727ABB-0AE3-4254-B288-7C35F7B2009B}"/>
                </a:ext>
              </a:extLst>
            </p:cNvPr>
            <p:cNvCxnSpPr>
              <a:cxnSpLocks/>
              <a:endCxn id="83" idx="2"/>
            </p:cNvCxnSpPr>
            <p:nvPr/>
          </p:nvCxnSpPr>
          <p:spPr>
            <a:xfrm>
              <a:off x="2240982" y="4763491"/>
              <a:ext cx="829664" cy="178718"/>
            </a:xfrm>
            <a:prstGeom prst="bentConnector3">
              <a:avLst>
                <a:gd name="adj1" fmla="val 25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直線接點 90">
              <a:extLst>
                <a:ext uri="{FF2B5EF4-FFF2-40B4-BE49-F238E27FC236}">
                  <a16:creationId xmlns:a16="http://schemas.microsoft.com/office/drawing/2014/main" id="{53BBB886-809C-432C-B921-BB66893985F1}"/>
                </a:ext>
              </a:extLst>
            </p:cNvPr>
            <p:cNvCxnSpPr>
              <a:cxnSpLocks/>
            </p:cNvCxnSpPr>
            <p:nvPr/>
          </p:nvCxnSpPr>
          <p:spPr>
            <a:xfrm>
              <a:off x="2243084" y="4872359"/>
              <a:ext cx="0" cy="38591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接點: 肘形 144">
              <a:extLst>
                <a:ext uri="{FF2B5EF4-FFF2-40B4-BE49-F238E27FC236}">
                  <a16:creationId xmlns:a16="http://schemas.microsoft.com/office/drawing/2014/main" id="{A0ADA760-BB42-41E5-B7DA-303758F3D058}"/>
                </a:ext>
              </a:extLst>
            </p:cNvPr>
            <p:cNvCxnSpPr>
              <a:cxnSpLocks/>
              <a:endCxn id="79" idx="1"/>
            </p:cNvCxnSpPr>
            <p:nvPr/>
          </p:nvCxnSpPr>
          <p:spPr>
            <a:xfrm rot="5400000">
              <a:off x="1704219" y="5549319"/>
              <a:ext cx="838953" cy="238783"/>
            </a:xfrm>
            <a:prstGeom prst="bentConnector4">
              <a:avLst>
                <a:gd name="adj1" fmla="val 1453"/>
                <a:gd name="adj2" fmla="val 195735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3" name="直線接點 92">
              <a:extLst>
                <a:ext uri="{FF2B5EF4-FFF2-40B4-BE49-F238E27FC236}">
                  <a16:creationId xmlns:a16="http://schemas.microsoft.com/office/drawing/2014/main" id="{AB523972-0671-4626-96DC-6F7C2961AC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16803" y="6097659"/>
              <a:ext cx="367178" cy="164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直線接點 93">
              <a:extLst>
                <a:ext uri="{FF2B5EF4-FFF2-40B4-BE49-F238E27FC236}">
                  <a16:creationId xmlns:a16="http://schemas.microsoft.com/office/drawing/2014/main" id="{35E76A27-E483-479E-9D8B-0BDD424ACD0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96681" y="5330783"/>
              <a:ext cx="1" cy="77010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接點: 肘形 266">
              <a:extLst>
                <a:ext uri="{FF2B5EF4-FFF2-40B4-BE49-F238E27FC236}">
                  <a16:creationId xmlns:a16="http://schemas.microsoft.com/office/drawing/2014/main" id="{2A17E919-AED5-4D28-9884-E98378E89A0A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167548" y="5181792"/>
              <a:ext cx="378458" cy="279810"/>
            </a:xfrm>
            <a:prstGeom prst="bentConnector4">
              <a:avLst>
                <a:gd name="adj1" fmla="val 51805"/>
                <a:gd name="adj2" fmla="val 19654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直線單箭頭接點 96">
              <a:extLst>
                <a:ext uri="{FF2B5EF4-FFF2-40B4-BE49-F238E27FC236}">
                  <a16:creationId xmlns:a16="http://schemas.microsoft.com/office/drawing/2014/main" id="{A54AF43A-CB44-4860-8AF8-AFAA7465A9A9}"/>
                </a:ext>
              </a:extLst>
            </p:cNvPr>
            <p:cNvCxnSpPr/>
            <p:nvPr/>
          </p:nvCxnSpPr>
          <p:spPr>
            <a:xfrm>
              <a:off x="2812867" y="6105661"/>
              <a:ext cx="234151" cy="18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直線單箭頭接點 97">
              <a:extLst>
                <a:ext uri="{FF2B5EF4-FFF2-40B4-BE49-F238E27FC236}">
                  <a16:creationId xmlns:a16="http://schemas.microsoft.com/office/drawing/2014/main" id="{D6B9993B-1976-4153-9D22-FA4AF58C3167}"/>
                </a:ext>
              </a:extLst>
            </p:cNvPr>
            <p:cNvCxnSpPr/>
            <p:nvPr/>
          </p:nvCxnSpPr>
          <p:spPr>
            <a:xfrm>
              <a:off x="3200551" y="6097659"/>
              <a:ext cx="234151" cy="18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9" name="矩形 98">
              <a:extLst>
                <a:ext uri="{FF2B5EF4-FFF2-40B4-BE49-F238E27FC236}">
                  <a16:creationId xmlns:a16="http://schemas.microsoft.com/office/drawing/2014/main" id="{8EE0A652-D0BE-4ABF-9C58-3A4E86D0A98D}"/>
                </a:ext>
              </a:extLst>
            </p:cNvPr>
            <p:cNvSpPr/>
            <p:nvPr/>
          </p:nvSpPr>
          <p:spPr>
            <a:xfrm rot="5400000">
              <a:off x="2762663" y="5900777"/>
              <a:ext cx="837967" cy="25394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Shift rows</a:t>
              </a:r>
              <a:endParaRPr lang="zh-TW" altLang="en-US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03" name="群組 102">
              <a:extLst>
                <a:ext uri="{FF2B5EF4-FFF2-40B4-BE49-F238E27FC236}">
                  <a16:creationId xmlns:a16="http://schemas.microsoft.com/office/drawing/2014/main" id="{853BA67B-C6F5-461F-81D7-4E37BA585412}"/>
                </a:ext>
              </a:extLst>
            </p:cNvPr>
            <p:cNvGrpSpPr/>
            <p:nvPr/>
          </p:nvGrpSpPr>
          <p:grpSpPr>
            <a:xfrm>
              <a:off x="11156881" y="2598452"/>
              <a:ext cx="163288" cy="1193994"/>
              <a:chOff x="10062370" y="2428816"/>
              <a:chExt cx="191069" cy="1506053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04" name="矩形 103">
                <a:extLst>
                  <a:ext uri="{FF2B5EF4-FFF2-40B4-BE49-F238E27FC236}">
                    <a16:creationId xmlns:a16="http://schemas.microsoft.com/office/drawing/2014/main" id="{8F0FEFA7-EBC4-4281-BE54-2811F17E498C}"/>
                  </a:ext>
                </a:extLst>
              </p:cNvPr>
              <p:cNvSpPr/>
              <p:nvPr/>
            </p:nvSpPr>
            <p:spPr>
              <a:xfrm>
                <a:off x="10062370" y="2428816"/>
                <a:ext cx="191069" cy="149849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5" name="等腰三角形 104">
                <a:extLst>
                  <a:ext uri="{FF2B5EF4-FFF2-40B4-BE49-F238E27FC236}">
                    <a16:creationId xmlns:a16="http://schemas.microsoft.com/office/drawing/2014/main" id="{D03AF81D-34C4-47A8-A7C4-26099EFC16F0}"/>
                  </a:ext>
                </a:extLst>
              </p:cNvPr>
              <p:cNvSpPr/>
              <p:nvPr/>
            </p:nvSpPr>
            <p:spPr>
              <a:xfrm>
                <a:off x="10071277" y="3801518"/>
                <a:ext cx="172635" cy="133351"/>
              </a:xfrm>
              <a:prstGeom prst="triangle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53" name="群組 152"/>
            <p:cNvGrpSpPr/>
            <p:nvPr/>
          </p:nvGrpSpPr>
          <p:grpSpPr>
            <a:xfrm>
              <a:off x="2140414" y="5638488"/>
              <a:ext cx="763486" cy="704097"/>
              <a:chOff x="2203474" y="5481536"/>
              <a:chExt cx="763486" cy="704097"/>
            </a:xfrm>
          </p:grpSpPr>
          <p:grpSp>
            <p:nvGrpSpPr>
              <p:cNvPr id="106" name="群組 105"/>
              <p:cNvGrpSpPr/>
              <p:nvPr/>
            </p:nvGrpSpPr>
            <p:grpSpPr>
              <a:xfrm>
                <a:off x="2254166" y="5657014"/>
                <a:ext cx="618106" cy="479664"/>
                <a:chOff x="568866" y="4794033"/>
                <a:chExt cx="539086" cy="702859"/>
              </a:xfrm>
              <a:solidFill>
                <a:schemeClr val="bg1">
                  <a:lumMod val="85000"/>
                </a:schemeClr>
              </a:solidFill>
            </p:grpSpPr>
            <p:sp>
              <p:nvSpPr>
                <p:cNvPr id="116" name="矩形 115"/>
                <p:cNvSpPr/>
                <p:nvPr/>
              </p:nvSpPr>
              <p:spPr>
                <a:xfrm>
                  <a:off x="568866" y="4794033"/>
                  <a:ext cx="539086" cy="702859"/>
                </a:xfrm>
                <a:prstGeom prst="rect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Sbox</a:t>
                  </a:r>
                  <a:b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</a:br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Computer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7" name="等腰三角形 116"/>
                <p:cNvSpPr/>
                <p:nvPr/>
              </p:nvSpPr>
              <p:spPr>
                <a:xfrm>
                  <a:off x="767421" y="5364063"/>
                  <a:ext cx="125372" cy="132829"/>
                </a:xfrm>
                <a:prstGeom prst="triangle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107" name="群組 106">
                <a:extLst>
                  <a:ext uri="{FF2B5EF4-FFF2-40B4-BE49-F238E27FC236}">
                    <a16:creationId xmlns:a16="http://schemas.microsoft.com/office/drawing/2014/main" id="{58A5D73B-D95A-44FF-A723-9344EEFF4D50}"/>
                  </a:ext>
                </a:extLst>
              </p:cNvPr>
              <p:cNvGrpSpPr/>
              <p:nvPr/>
            </p:nvGrpSpPr>
            <p:grpSpPr>
              <a:xfrm>
                <a:off x="2238021" y="5672290"/>
                <a:ext cx="618106" cy="479664"/>
                <a:chOff x="568866" y="4794033"/>
                <a:chExt cx="539086" cy="702859"/>
              </a:xfrm>
              <a:solidFill>
                <a:schemeClr val="bg1">
                  <a:lumMod val="85000"/>
                </a:schemeClr>
              </a:solidFill>
            </p:grpSpPr>
            <p:sp>
              <p:nvSpPr>
                <p:cNvPr id="114" name="矩形 113">
                  <a:extLst>
                    <a:ext uri="{FF2B5EF4-FFF2-40B4-BE49-F238E27FC236}">
                      <a16:creationId xmlns:a16="http://schemas.microsoft.com/office/drawing/2014/main" id="{FC97921F-5FAB-41A6-BF40-7A116F6A9A18}"/>
                    </a:ext>
                  </a:extLst>
                </p:cNvPr>
                <p:cNvSpPr/>
                <p:nvPr/>
              </p:nvSpPr>
              <p:spPr>
                <a:xfrm>
                  <a:off x="568866" y="4794033"/>
                  <a:ext cx="539086" cy="702859"/>
                </a:xfrm>
                <a:prstGeom prst="rect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Sbox</a:t>
                  </a:r>
                  <a:b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</a:br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Computer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5" name="等腰三角形 114">
                  <a:extLst>
                    <a:ext uri="{FF2B5EF4-FFF2-40B4-BE49-F238E27FC236}">
                      <a16:creationId xmlns:a16="http://schemas.microsoft.com/office/drawing/2014/main" id="{0E5748E3-4F93-4FA0-83D4-F7B46DB43200}"/>
                    </a:ext>
                  </a:extLst>
                </p:cNvPr>
                <p:cNvSpPr/>
                <p:nvPr/>
              </p:nvSpPr>
              <p:spPr>
                <a:xfrm>
                  <a:off x="767421" y="5364063"/>
                  <a:ext cx="125372" cy="132829"/>
                </a:xfrm>
                <a:prstGeom prst="triangle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108" name="群組 107">
                <a:extLst>
                  <a:ext uri="{FF2B5EF4-FFF2-40B4-BE49-F238E27FC236}">
                    <a16:creationId xmlns:a16="http://schemas.microsoft.com/office/drawing/2014/main" id="{7CF137A0-4FF5-4B8D-B1CB-AB3F2CAF70C1}"/>
                  </a:ext>
                </a:extLst>
              </p:cNvPr>
              <p:cNvGrpSpPr/>
              <p:nvPr/>
            </p:nvGrpSpPr>
            <p:grpSpPr>
              <a:xfrm>
                <a:off x="2220095" y="5689225"/>
                <a:ext cx="618106" cy="479664"/>
                <a:chOff x="568866" y="4794033"/>
                <a:chExt cx="539086" cy="702859"/>
              </a:xfrm>
              <a:solidFill>
                <a:schemeClr val="bg1">
                  <a:lumMod val="85000"/>
                </a:schemeClr>
              </a:solidFill>
            </p:grpSpPr>
            <p:sp>
              <p:nvSpPr>
                <p:cNvPr id="112" name="矩形 111">
                  <a:extLst>
                    <a:ext uri="{FF2B5EF4-FFF2-40B4-BE49-F238E27FC236}">
                      <a16:creationId xmlns:a16="http://schemas.microsoft.com/office/drawing/2014/main" id="{A4EDE7EC-7614-4145-B8C5-1637D19B25B4}"/>
                    </a:ext>
                  </a:extLst>
                </p:cNvPr>
                <p:cNvSpPr/>
                <p:nvPr/>
              </p:nvSpPr>
              <p:spPr>
                <a:xfrm>
                  <a:off x="568866" y="4794033"/>
                  <a:ext cx="539086" cy="702859"/>
                </a:xfrm>
                <a:prstGeom prst="rect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Sbox</a:t>
                  </a:r>
                  <a:b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</a:br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Computer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3" name="等腰三角形 112">
                  <a:extLst>
                    <a:ext uri="{FF2B5EF4-FFF2-40B4-BE49-F238E27FC236}">
                      <a16:creationId xmlns:a16="http://schemas.microsoft.com/office/drawing/2014/main" id="{D8233DBC-659E-496C-A288-718FE69A67EE}"/>
                    </a:ext>
                  </a:extLst>
                </p:cNvPr>
                <p:cNvSpPr/>
                <p:nvPr/>
              </p:nvSpPr>
              <p:spPr>
                <a:xfrm>
                  <a:off x="767421" y="5364063"/>
                  <a:ext cx="125372" cy="132829"/>
                </a:xfrm>
                <a:prstGeom prst="triangle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110" name="矩形 109">
                <a:extLst>
                  <a:ext uri="{FF2B5EF4-FFF2-40B4-BE49-F238E27FC236}">
                    <a16:creationId xmlns:a16="http://schemas.microsoft.com/office/drawing/2014/main" id="{E8B3E040-D609-4E2F-A051-F03FF1EDF28C}"/>
                  </a:ext>
                </a:extLst>
              </p:cNvPr>
              <p:cNvSpPr/>
              <p:nvPr/>
            </p:nvSpPr>
            <p:spPr>
              <a:xfrm>
                <a:off x="2203474" y="5705969"/>
                <a:ext cx="618106" cy="47966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Sbox</a:t>
                </a:r>
                <a:b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Computer</a:t>
                </a:r>
                <a:endParaRPr lang="zh-TW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2" name="文字方塊 151"/>
              <p:cNvSpPr txBox="1"/>
              <p:nvPr/>
            </p:nvSpPr>
            <p:spPr>
              <a:xfrm>
                <a:off x="2679702" y="5481536"/>
                <a:ext cx="287258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x4</a:t>
                </a:r>
                <a:endParaRPr lang="zh-TW" alt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58" name="群組 157">
              <a:extLst>
                <a:ext uri="{FF2B5EF4-FFF2-40B4-BE49-F238E27FC236}">
                  <a16:creationId xmlns:a16="http://schemas.microsoft.com/office/drawing/2014/main" id="{29A64FA9-5B67-479E-ABAB-EED2E595342B}"/>
                </a:ext>
              </a:extLst>
            </p:cNvPr>
            <p:cNvGrpSpPr/>
            <p:nvPr/>
          </p:nvGrpSpPr>
          <p:grpSpPr>
            <a:xfrm>
              <a:off x="3567337" y="4537211"/>
              <a:ext cx="235962" cy="557178"/>
              <a:chOff x="1266549" y="4037608"/>
              <a:chExt cx="235962" cy="557178"/>
            </a:xfrm>
          </p:grpSpPr>
          <p:sp>
            <p:nvSpPr>
              <p:cNvPr id="159" name="梯形 158"/>
              <p:cNvSpPr/>
              <p:nvPr/>
            </p:nvSpPr>
            <p:spPr>
              <a:xfrm rot="5400000">
                <a:off x="1135763" y="4230726"/>
                <a:ext cx="557178" cy="170942"/>
              </a:xfrm>
              <a:prstGeom prst="trapezoid">
                <a:avLst>
                  <a:gd name="adj" fmla="val 67308"/>
                </a:avLst>
              </a:prstGeom>
              <a:solidFill>
                <a:schemeClr val="bg1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0" name="文字方塊 159">
                <a:extLst>
                  <a:ext uri="{FF2B5EF4-FFF2-40B4-BE49-F238E27FC236}">
                    <a16:creationId xmlns:a16="http://schemas.microsoft.com/office/drawing/2014/main" id="{3C0FB30E-2E7B-4572-8C5F-1C38368EDA3F}"/>
                  </a:ext>
                </a:extLst>
              </p:cNvPr>
              <p:cNvSpPr txBox="1"/>
              <p:nvPr/>
            </p:nvSpPr>
            <p:spPr>
              <a:xfrm>
                <a:off x="1319370" y="4311247"/>
                <a:ext cx="93226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1" name="文字方塊 160">
                <a:extLst>
                  <a:ext uri="{FF2B5EF4-FFF2-40B4-BE49-F238E27FC236}">
                    <a16:creationId xmlns:a16="http://schemas.microsoft.com/office/drawing/2014/main" id="{6CF81715-6C03-4E43-A42E-B48BED359873}"/>
                  </a:ext>
                </a:extLst>
              </p:cNvPr>
              <p:cNvSpPr txBox="1"/>
              <p:nvPr/>
            </p:nvSpPr>
            <p:spPr>
              <a:xfrm>
                <a:off x="1266549" y="4082094"/>
                <a:ext cx="23596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62" name="群組 161">
              <a:extLst>
                <a:ext uri="{FF2B5EF4-FFF2-40B4-BE49-F238E27FC236}">
                  <a16:creationId xmlns:a16="http://schemas.microsoft.com/office/drawing/2014/main" id="{29A64FA9-5B67-479E-ABAB-EED2E595342B}"/>
                </a:ext>
              </a:extLst>
            </p:cNvPr>
            <p:cNvGrpSpPr/>
            <p:nvPr/>
          </p:nvGrpSpPr>
          <p:grpSpPr>
            <a:xfrm>
              <a:off x="4143331" y="4727822"/>
              <a:ext cx="235962" cy="557178"/>
              <a:chOff x="1266549" y="4037608"/>
              <a:chExt cx="235962" cy="557178"/>
            </a:xfrm>
          </p:grpSpPr>
          <p:sp>
            <p:nvSpPr>
              <p:cNvPr id="163" name="梯形 162"/>
              <p:cNvSpPr/>
              <p:nvPr/>
            </p:nvSpPr>
            <p:spPr>
              <a:xfrm rot="5400000">
                <a:off x="1135763" y="4230726"/>
                <a:ext cx="557178" cy="170942"/>
              </a:xfrm>
              <a:prstGeom prst="trapezoid">
                <a:avLst>
                  <a:gd name="adj" fmla="val 67308"/>
                </a:avLst>
              </a:prstGeom>
              <a:solidFill>
                <a:schemeClr val="bg1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4" name="文字方塊 163">
                <a:extLst>
                  <a:ext uri="{FF2B5EF4-FFF2-40B4-BE49-F238E27FC236}">
                    <a16:creationId xmlns:a16="http://schemas.microsoft.com/office/drawing/2014/main" id="{3C0FB30E-2E7B-4572-8C5F-1C38368EDA3F}"/>
                  </a:ext>
                </a:extLst>
              </p:cNvPr>
              <p:cNvSpPr txBox="1"/>
              <p:nvPr/>
            </p:nvSpPr>
            <p:spPr>
              <a:xfrm>
                <a:off x="1319370" y="4311247"/>
                <a:ext cx="93226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5" name="文字方塊 164">
                <a:extLst>
                  <a:ext uri="{FF2B5EF4-FFF2-40B4-BE49-F238E27FC236}">
                    <a16:creationId xmlns:a16="http://schemas.microsoft.com/office/drawing/2014/main" id="{6CF81715-6C03-4E43-A42E-B48BED359873}"/>
                  </a:ext>
                </a:extLst>
              </p:cNvPr>
              <p:cNvSpPr txBox="1"/>
              <p:nvPr/>
            </p:nvSpPr>
            <p:spPr>
              <a:xfrm>
                <a:off x="1266549" y="4082094"/>
                <a:ext cx="23596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52" name="矩形 51"/>
            <p:cNvSpPr/>
            <p:nvPr/>
          </p:nvSpPr>
          <p:spPr>
            <a:xfrm>
              <a:off x="1161414" y="704145"/>
              <a:ext cx="9214110" cy="55728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FSM</a:t>
              </a:r>
              <a:endParaRPr lang="zh-TW" alt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70" name="直線單箭頭接點 169"/>
            <p:cNvCxnSpPr>
              <a:stCxn id="159" idx="0"/>
            </p:cNvCxnSpPr>
            <p:nvPr/>
          </p:nvCxnSpPr>
          <p:spPr>
            <a:xfrm flipV="1">
              <a:off x="3800611" y="4814677"/>
              <a:ext cx="408292" cy="112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59" name="群組 258"/>
            <p:cNvGrpSpPr/>
            <p:nvPr/>
          </p:nvGrpSpPr>
          <p:grpSpPr>
            <a:xfrm>
              <a:off x="2106247" y="2498295"/>
              <a:ext cx="163288" cy="1457408"/>
              <a:chOff x="6167054" y="2411348"/>
              <a:chExt cx="191069" cy="1498494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260" name="矩形 259"/>
              <p:cNvSpPr/>
              <p:nvPr/>
            </p:nvSpPr>
            <p:spPr>
              <a:xfrm>
                <a:off x="6167054" y="2411348"/>
                <a:ext cx="191069" cy="149849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1" name="等腰三角形 260"/>
              <p:cNvSpPr/>
              <p:nvPr/>
            </p:nvSpPr>
            <p:spPr>
              <a:xfrm>
                <a:off x="6175948" y="3776491"/>
                <a:ext cx="172636" cy="133351"/>
              </a:xfrm>
              <a:prstGeom prst="triangle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39" name="群組 138"/>
            <p:cNvGrpSpPr/>
            <p:nvPr/>
          </p:nvGrpSpPr>
          <p:grpSpPr>
            <a:xfrm>
              <a:off x="7858119" y="2149910"/>
              <a:ext cx="2598455" cy="1759145"/>
              <a:chOff x="7852939" y="2149910"/>
              <a:chExt cx="2598455" cy="1759145"/>
            </a:xfrm>
          </p:grpSpPr>
          <p:sp>
            <p:nvSpPr>
              <p:cNvPr id="274" name="矩形 273">
                <a:extLst>
                  <a:ext uri="{FF2B5EF4-FFF2-40B4-BE49-F238E27FC236}">
                    <a16:creationId xmlns:a16="http://schemas.microsoft.com/office/drawing/2014/main" id="{10AD898F-0366-4DAC-BBA7-1FFBE8694BF2}"/>
                  </a:ext>
                </a:extLst>
              </p:cNvPr>
              <p:cNvSpPr/>
              <p:nvPr/>
            </p:nvSpPr>
            <p:spPr>
              <a:xfrm>
                <a:off x="7871037" y="2149910"/>
                <a:ext cx="2512597" cy="1759145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127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75" name="群組 274"/>
              <p:cNvGrpSpPr/>
              <p:nvPr/>
            </p:nvGrpSpPr>
            <p:grpSpPr>
              <a:xfrm>
                <a:off x="7930041" y="2387873"/>
                <a:ext cx="2521353" cy="1456831"/>
                <a:chOff x="7893970" y="3900990"/>
                <a:chExt cx="2521353" cy="1456831"/>
              </a:xfrm>
            </p:grpSpPr>
            <p:sp>
              <p:nvSpPr>
                <p:cNvPr id="255" name="矩形 254">
                  <a:extLst>
                    <a:ext uri="{FF2B5EF4-FFF2-40B4-BE49-F238E27FC236}">
                      <a16:creationId xmlns:a16="http://schemas.microsoft.com/office/drawing/2014/main" id="{D97708C3-9607-49E3-8C72-1E292E47987A}"/>
                    </a:ext>
                  </a:extLst>
                </p:cNvPr>
                <p:cNvSpPr/>
                <p:nvPr/>
              </p:nvSpPr>
              <p:spPr>
                <a:xfrm>
                  <a:off x="7950813" y="4079816"/>
                  <a:ext cx="2359736" cy="1216113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" name="矩形 255">
                  <a:extLst>
                    <a:ext uri="{FF2B5EF4-FFF2-40B4-BE49-F238E27FC236}">
                      <a16:creationId xmlns:a16="http://schemas.microsoft.com/office/drawing/2014/main" id="{D97708C3-9607-49E3-8C72-1E292E47987A}"/>
                    </a:ext>
                  </a:extLst>
                </p:cNvPr>
                <p:cNvSpPr/>
                <p:nvPr/>
              </p:nvSpPr>
              <p:spPr>
                <a:xfrm>
                  <a:off x="7930579" y="4099373"/>
                  <a:ext cx="2359736" cy="1216113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4" name="矩形 253">
                  <a:extLst>
                    <a:ext uri="{FF2B5EF4-FFF2-40B4-BE49-F238E27FC236}">
                      <a16:creationId xmlns:a16="http://schemas.microsoft.com/office/drawing/2014/main" id="{D97708C3-9607-49E3-8C72-1E292E47987A}"/>
                    </a:ext>
                  </a:extLst>
                </p:cNvPr>
                <p:cNvSpPr/>
                <p:nvPr/>
              </p:nvSpPr>
              <p:spPr>
                <a:xfrm>
                  <a:off x="7912718" y="4117915"/>
                  <a:ext cx="2359736" cy="1216113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矩形 59">
                  <a:extLst>
                    <a:ext uri="{FF2B5EF4-FFF2-40B4-BE49-F238E27FC236}">
                      <a16:creationId xmlns:a16="http://schemas.microsoft.com/office/drawing/2014/main" id="{D97708C3-9607-49E3-8C72-1E292E47987A}"/>
                    </a:ext>
                  </a:extLst>
                </p:cNvPr>
                <p:cNvSpPr/>
                <p:nvPr/>
              </p:nvSpPr>
              <p:spPr>
                <a:xfrm>
                  <a:off x="7893970" y="4141708"/>
                  <a:ext cx="2359736" cy="1216113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253" name="群組 252"/>
                <p:cNvGrpSpPr/>
                <p:nvPr/>
              </p:nvGrpSpPr>
              <p:grpSpPr>
                <a:xfrm>
                  <a:off x="7954554" y="4199776"/>
                  <a:ext cx="2220773" cy="1097835"/>
                  <a:chOff x="9030836" y="5075353"/>
                  <a:chExt cx="2220773" cy="1097835"/>
                </a:xfrm>
              </p:grpSpPr>
              <p:sp>
                <p:nvSpPr>
                  <p:cNvPr id="154" name="矩形 153">
                    <a:extLst>
                      <a:ext uri="{FF2B5EF4-FFF2-40B4-BE49-F238E27FC236}">
                        <a16:creationId xmlns:a16="http://schemas.microsoft.com/office/drawing/2014/main" id="{1EBC0E18-05BF-41E9-8804-835FBC4B25B3}"/>
                      </a:ext>
                    </a:extLst>
                  </p:cNvPr>
                  <p:cNvSpPr/>
                  <p:nvPr/>
                </p:nvSpPr>
                <p:spPr>
                  <a:xfrm>
                    <a:off x="9429817" y="5075353"/>
                    <a:ext cx="216000" cy="216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2</a:t>
                    </a:r>
                    <a:endParaRPr lang="zh-TW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3" name="流程圖: 匯合連接點 2"/>
                  <p:cNvSpPr/>
                  <p:nvPr/>
                </p:nvSpPr>
                <p:spPr>
                  <a:xfrm>
                    <a:off x="9459340" y="5420411"/>
                    <a:ext cx="154800" cy="154277"/>
                  </a:xfrm>
                  <a:prstGeom prst="flowChartSummingJunction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56" name="矩形 155">
                    <a:extLst>
                      <a:ext uri="{FF2B5EF4-FFF2-40B4-BE49-F238E27FC236}">
                        <a16:creationId xmlns:a16="http://schemas.microsoft.com/office/drawing/2014/main" id="{1EBC0E18-05BF-41E9-8804-835FBC4B25B3}"/>
                      </a:ext>
                    </a:extLst>
                  </p:cNvPr>
                  <p:cNvSpPr/>
                  <p:nvPr/>
                </p:nvSpPr>
                <p:spPr>
                  <a:xfrm>
                    <a:off x="9678700" y="5075353"/>
                    <a:ext cx="216000" cy="216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3</a:t>
                    </a:r>
                    <a:endParaRPr lang="zh-TW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57" name="矩形 156">
                    <a:extLst>
                      <a:ext uri="{FF2B5EF4-FFF2-40B4-BE49-F238E27FC236}">
                        <a16:creationId xmlns:a16="http://schemas.microsoft.com/office/drawing/2014/main" id="{1EBC0E18-05BF-41E9-8804-835FBC4B25B3}"/>
                      </a:ext>
                    </a:extLst>
                  </p:cNvPr>
                  <p:cNvSpPr/>
                  <p:nvPr/>
                </p:nvSpPr>
                <p:spPr>
                  <a:xfrm>
                    <a:off x="10177203" y="5079003"/>
                    <a:ext cx="216000" cy="216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1</a:t>
                    </a:r>
                    <a:endParaRPr lang="zh-TW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66" name="矩形 165">
                    <a:extLst>
                      <a:ext uri="{FF2B5EF4-FFF2-40B4-BE49-F238E27FC236}">
                        <a16:creationId xmlns:a16="http://schemas.microsoft.com/office/drawing/2014/main" id="{1EBC0E18-05BF-41E9-8804-835FBC4B25B3}"/>
                      </a:ext>
                    </a:extLst>
                  </p:cNvPr>
                  <p:cNvSpPr/>
                  <p:nvPr/>
                </p:nvSpPr>
                <p:spPr>
                  <a:xfrm>
                    <a:off x="9929589" y="5077726"/>
                    <a:ext cx="216000" cy="216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1</a:t>
                    </a:r>
                    <a:endParaRPr lang="zh-TW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05" name="矩形 204">
                    <a:extLst>
                      <a:ext uri="{FF2B5EF4-FFF2-40B4-BE49-F238E27FC236}">
                        <a16:creationId xmlns:a16="http://schemas.microsoft.com/office/drawing/2014/main" id="{1EBC0E18-05BF-41E9-8804-835FBC4B25B3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0672837" y="5584956"/>
                    <a:ext cx="972000" cy="18554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New Column 1</a:t>
                    </a:r>
                    <a:endParaRPr lang="zh-TW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07" name="流程圖: 匯合連接點 206"/>
                  <p:cNvSpPr/>
                  <p:nvPr/>
                </p:nvSpPr>
                <p:spPr>
                  <a:xfrm>
                    <a:off x="9711091" y="5601386"/>
                    <a:ext cx="154800" cy="154277"/>
                  </a:xfrm>
                  <a:prstGeom prst="flowChartSummingJunction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08" name="流程圖: 匯合連接點 207"/>
                  <p:cNvSpPr/>
                  <p:nvPr/>
                </p:nvSpPr>
                <p:spPr>
                  <a:xfrm>
                    <a:off x="9960622" y="5766143"/>
                    <a:ext cx="154800" cy="154277"/>
                  </a:xfrm>
                  <a:prstGeom prst="flowChartSummingJunction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09" name="流程圖: 匯合連接點 208"/>
                  <p:cNvSpPr/>
                  <p:nvPr/>
                </p:nvSpPr>
                <p:spPr>
                  <a:xfrm>
                    <a:off x="10211205" y="5962213"/>
                    <a:ext cx="154800" cy="154277"/>
                  </a:xfrm>
                  <a:prstGeom prst="flowChartSummingJunction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cxnSp>
                <p:nvCxnSpPr>
                  <p:cNvPr id="212" name="直線單箭頭接點 211"/>
                  <p:cNvCxnSpPr>
                    <a:stCxn id="154" idx="2"/>
                    <a:endCxn id="3" idx="0"/>
                  </p:cNvCxnSpPr>
                  <p:nvPr/>
                </p:nvCxnSpPr>
                <p:spPr>
                  <a:xfrm flipH="1">
                    <a:off x="9536740" y="5291353"/>
                    <a:ext cx="1077" cy="129058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5" name="直線單箭頭接點 214"/>
                  <p:cNvCxnSpPr>
                    <a:stCxn id="156" idx="2"/>
                    <a:endCxn id="207" idx="0"/>
                  </p:cNvCxnSpPr>
                  <p:nvPr/>
                </p:nvCxnSpPr>
                <p:spPr>
                  <a:xfrm>
                    <a:off x="9786700" y="5291353"/>
                    <a:ext cx="1791" cy="310033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8" name="直線單箭頭接點 217"/>
                  <p:cNvCxnSpPr>
                    <a:stCxn id="166" idx="2"/>
                    <a:endCxn id="208" idx="0"/>
                  </p:cNvCxnSpPr>
                  <p:nvPr/>
                </p:nvCxnSpPr>
                <p:spPr>
                  <a:xfrm>
                    <a:off x="10037589" y="5293726"/>
                    <a:ext cx="433" cy="472417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1" name="直線單箭頭接點 220"/>
                  <p:cNvCxnSpPr>
                    <a:stCxn id="157" idx="2"/>
                    <a:endCxn id="209" idx="0"/>
                  </p:cNvCxnSpPr>
                  <p:nvPr/>
                </p:nvCxnSpPr>
                <p:spPr>
                  <a:xfrm>
                    <a:off x="10285203" y="5295003"/>
                    <a:ext cx="3402" cy="66721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4" name="直線單箭頭接點 223">
                    <a:extLst>
                      <a:ext uri="{FF2B5EF4-FFF2-40B4-BE49-F238E27FC236}">
                        <a16:creationId xmlns:a16="http://schemas.microsoft.com/office/drawing/2014/main" id="{F6312BEA-0D23-4199-A0E9-F36550F339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225807" y="5495457"/>
                    <a:ext cx="234000" cy="2092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5" name="直線單箭頭接點 224">
                    <a:extLst>
                      <a:ext uri="{FF2B5EF4-FFF2-40B4-BE49-F238E27FC236}">
                        <a16:creationId xmlns:a16="http://schemas.microsoft.com/office/drawing/2014/main" id="{F6312BEA-0D23-4199-A0E9-F36550F339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173411" y="5676435"/>
                    <a:ext cx="540000" cy="2092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6" name="直線單箭頭接點 225">
                    <a:extLst>
                      <a:ext uri="{FF2B5EF4-FFF2-40B4-BE49-F238E27FC236}">
                        <a16:creationId xmlns:a16="http://schemas.microsoft.com/office/drawing/2014/main" id="{F6312BEA-0D23-4199-A0E9-F36550F339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101976" y="5843124"/>
                    <a:ext cx="864000" cy="2092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7" name="直線單箭頭接點 226">
                    <a:extLst>
                      <a:ext uri="{FF2B5EF4-FFF2-40B4-BE49-F238E27FC236}">
                        <a16:creationId xmlns:a16="http://schemas.microsoft.com/office/drawing/2014/main" id="{F6312BEA-0D23-4199-A0E9-F36550F339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173411" y="6033628"/>
                    <a:ext cx="1044000" cy="2092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68" name="矩形 167">
                    <a:extLst>
                      <a:ext uri="{FF2B5EF4-FFF2-40B4-BE49-F238E27FC236}">
                        <a16:creationId xmlns:a16="http://schemas.microsoft.com/office/drawing/2014/main" id="{1EBC0E18-05BF-41E9-8804-835FBC4B25B3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637783" y="5594241"/>
                    <a:ext cx="972000" cy="185894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Column 1</a:t>
                    </a:r>
                    <a:endParaRPr lang="zh-TW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28" name="流程圖: 或 227"/>
                  <p:cNvSpPr/>
                  <p:nvPr/>
                </p:nvSpPr>
                <p:spPr>
                  <a:xfrm>
                    <a:off x="10529717" y="5414155"/>
                    <a:ext cx="154800" cy="155778"/>
                  </a:xfrm>
                  <a:prstGeom prst="flowChartOr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 sz="8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29" name="流程圖: 或 228"/>
                  <p:cNvSpPr/>
                  <p:nvPr/>
                </p:nvSpPr>
                <p:spPr>
                  <a:xfrm>
                    <a:off x="10529717" y="5966226"/>
                    <a:ext cx="154800" cy="155778"/>
                  </a:xfrm>
                  <a:prstGeom prst="flowChartOr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 sz="8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30" name="流程圖: 或 229"/>
                  <p:cNvSpPr/>
                  <p:nvPr/>
                </p:nvSpPr>
                <p:spPr>
                  <a:xfrm>
                    <a:off x="10762784" y="5687188"/>
                    <a:ext cx="154800" cy="155778"/>
                  </a:xfrm>
                  <a:prstGeom prst="flowChartOr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 sz="8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cxnSp>
                <p:nvCxnSpPr>
                  <p:cNvPr id="232" name="直線單箭頭接點 231"/>
                  <p:cNvCxnSpPr>
                    <a:stCxn id="3" idx="6"/>
                    <a:endCxn id="228" idx="2"/>
                  </p:cNvCxnSpPr>
                  <p:nvPr/>
                </p:nvCxnSpPr>
                <p:spPr>
                  <a:xfrm flipV="1">
                    <a:off x="9614140" y="5492044"/>
                    <a:ext cx="915577" cy="5506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5" name="肘形接點 234"/>
                  <p:cNvCxnSpPr>
                    <a:stCxn id="207" idx="6"/>
                    <a:endCxn id="228" idx="4"/>
                  </p:cNvCxnSpPr>
                  <p:nvPr/>
                </p:nvCxnSpPr>
                <p:spPr>
                  <a:xfrm flipV="1">
                    <a:off x="9865891" y="5569933"/>
                    <a:ext cx="741226" cy="108592"/>
                  </a:xfrm>
                  <a:prstGeom prst="bentConnector2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8" name="直線單箭頭接點 237"/>
                  <p:cNvCxnSpPr>
                    <a:stCxn id="209" idx="6"/>
                    <a:endCxn id="229" idx="2"/>
                  </p:cNvCxnSpPr>
                  <p:nvPr/>
                </p:nvCxnSpPr>
                <p:spPr>
                  <a:xfrm>
                    <a:off x="10366005" y="6039352"/>
                    <a:ext cx="163712" cy="4763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1" name="肘形接點 240"/>
                  <p:cNvCxnSpPr>
                    <a:stCxn id="208" idx="6"/>
                    <a:endCxn id="229" idx="0"/>
                  </p:cNvCxnSpPr>
                  <p:nvPr/>
                </p:nvCxnSpPr>
                <p:spPr>
                  <a:xfrm>
                    <a:off x="10115422" y="5843282"/>
                    <a:ext cx="491695" cy="122944"/>
                  </a:xfrm>
                  <a:prstGeom prst="bentConnector2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4" name="肘形接點 243"/>
                  <p:cNvCxnSpPr>
                    <a:stCxn id="228" idx="6"/>
                    <a:endCxn id="230" idx="0"/>
                  </p:cNvCxnSpPr>
                  <p:nvPr/>
                </p:nvCxnSpPr>
                <p:spPr>
                  <a:xfrm>
                    <a:off x="10684517" y="5492044"/>
                    <a:ext cx="155667" cy="195144"/>
                  </a:xfrm>
                  <a:prstGeom prst="bentConnector2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7" name="肘形接點 246"/>
                  <p:cNvCxnSpPr>
                    <a:stCxn id="229" idx="6"/>
                    <a:endCxn id="230" idx="4"/>
                  </p:cNvCxnSpPr>
                  <p:nvPr/>
                </p:nvCxnSpPr>
                <p:spPr>
                  <a:xfrm flipV="1">
                    <a:off x="10684517" y="5842966"/>
                    <a:ext cx="155667" cy="201149"/>
                  </a:xfrm>
                  <a:prstGeom prst="bentConnector2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0" name="直線單箭頭接點 249"/>
                  <p:cNvCxnSpPr>
                    <a:stCxn id="230" idx="6"/>
                  </p:cNvCxnSpPr>
                  <p:nvPr/>
                </p:nvCxnSpPr>
                <p:spPr>
                  <a:xfrm flipV="1">
                    <a:off x="10917584" y="5762630"/>
                    <a:ext cx="155229" cy="2447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57" name="文字方塊 256"/>
                <p:cNvSpPr txBox="1"/>
                <p:nvPr/>
              </p:nvSpPr>
              <p:spPr>
                <a:xfrm>
                  <a:off x="10081071" y="3900990"/>
                  <a:ext cx="334252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sz="8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x4</a:t>
                  </a:r>
                  <a:endParaRPr lang="zh-TW" altLang="en-US" sz="8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80" name="文字方塊 279">
                <a:extLst>
                  <a:ext uri="{FF2B5EF4-FFF2-40B4-BE49-F238E27FC236}">
                    <a16:creationId xmlns:a16="http://schemas.microsoft.com/office/drawing/2014/main" id="{DB0EDEFF-AA6A-41CD-A5D7-8A3EC524B9B3}"/>
                  </a:ext>
                </a:extLst>
              </p:cNvPr>
              <p:cNvSpPr txBox="1"/>
              <p:nvPr/>
            </p:nvSpPr>
            <p:spPr>
              <a:xfrm>
                <a:off x="7852939" y="2152969"/>
                <a:ext cx="854721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9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Mix Columns</a:t>
                </a:r>
                <a:endParaRPr lang="zh-TW" altLang="en-US" sz="9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84" name="肘形接點 283"/>
            <p:cNvCxnSpPr/>
            <p:nvPr/>
          </p:nvCxnSpPr>
          <p:spPr>
            <a:xfrm rot="10800000">
              <a:off x="1150829" y="4808004"/>
              <a:ext cx="3797727" cy="585946"/>
            </a:xfrm>
            <a:prstGeom prst="bentConnector3">
              <a:avLst>
                <a:gd name="adj1" fmla="val 102599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92" name="橢圓 291">
              <a:extLst>
                <a:ext uri="{FF2B5EF4-FFF2-40B4-BE49-F238E27FC236}">
                  <a16:creationId xmlns:a16="http://schemas.microsoft.com/office/drawing/2014/main" id="{8E772145-BC04-447D-BA51-63DC8A9A3C12}"/>
                </a:ext>
              </a:extLst>
            </p:cNvPr>
            <p:cNvSpPr/>
            <p:nvPr/>
          </p:nvSpPr>
          <p:spPr>
            <a:xfrm>
              <a:off x="2221711" y="4916241"/>
              <a:ext cx="39072" cy="44465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3" name="直線單箭頭接點 62">
              <a:extLst>
                <a:ext uri="{FF2B5EF4-FFF2-40B4-BE49-F238E27FC236}">
                  <a16:creationId xmlns:a16="http://schemas.microsoft.com/office/drawing/2014/main" id="{4F124217-DCA7-4763-A1E8-F291466BBEC5}"/>
                </a:ext>
              </a:extLst>
            </p:cNvPr>
            <p:cNvCxnSpPr>
              <a:cxnSpLocks/>
            </p:cNvCxnSpPr>
            <p:nvPr/>
          </p:nvCxnSpPr>
          <p:spPr>
            <a:xfrm>
              <a:off x="5563139" y="3207417"/>
              <a:ext cx="197155" cy="20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38" name="群組 137"/>
            <p:cNvGrpSpPr/>
            <p:nvPr/>
          </p:nvGrpSpPr>
          <p:grpSpPr>
            <a:xfrm>
              <a:off x="6124200" y="1341040"/>
              <a:ext cx="1237321" cy="2584354"/>
              <a:chOff x="6439748" y="1341040"/>
              <a:chExt cx="1237321" cy="2584354"/>
            </a:xfrm>
          </p:grpSpPr>
          <p:sp>
            <p:nvSpPr>
              <p:cNvPr id="340" name="矩形 339">
                <a:extLst>
                  <a:ext uri="{FF2B5EF4-FFF2-40B4-BE49-F238E27FC236}">
                    <a16:creationId xmlns:a16="http://schemas.microsoft.com/office/drawing/2014/main" id="{10AD898F-0366-4DAC-BBA7-1FFBE8694BF2}"/>
                  </a:ext>
                </a:extLst>
              </p:cNvPr>
              <p:cNvSpPr/>
              <p:nvPr/>
            </p:nvSpPr>
            <p:spPr>
              <a:xfrm>
                <a:off x="6439748" y="1367091"/>
                <a:ext cx="1237321" cy="2558303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127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309" name="群組 308"/>
              <p:cNvGrpSpPr/>
              <p:nvPr/>
            </p:nvGrpSpPr>
            <p:grpSpPr>
              <a:xfrm>
                <a:off x="6471845" y="1508872"/>
                <a:ext cx="1156344" cy="2381574"/>
                <a:chOff x="5985194" y="2872974"/>
                <a:chExt cx="1156344" cy="2381574"/>
              </a:xfrm>
            </p:grpSpPr>
            <p:cxnSp>
              <p:nvCxnSpPr>
                <p:cNvPr id="310" name="直線單箭頭接點 309"/>
                <p:cNvCxnSpPr/>
                <p:nvPr/>
              </p:nvCxnSpPr>
              <p:spPr>
                <a:xfrm>
                  <a:off x="6128654" y="4760871"/>
                  <a:ext cx="824596" cy="13497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1" name="直線單箭頭接點 310"/>
                <p:cNvCxnSpPr/>
                <p:nvPr/>
              </p:nvCxnSpPr>
              <p:spPr>
                <a:xfrm>
                  <a:off x="6127878" y="4900727"/>
                  <a:ext cx="834897" cy="142761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2" name="直線單箭頭接點 311"/>
                <p:cNvCxnSpPr/>
                <p:nvPr/>
              </p:nvCxnSpPr>
              <p:spPr>
                <a:xfrm>
                  <a:off x="6127878" y="5028618"/>
                  <a:ext cx="834897" cy="14345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3" name="直線單箭頭接點 312"/>
                <p:cNvCxnSpPr/>
                <p:nvPr/>
              </p:nvCxnSpPr>
              <p:spPr>
                <a:xfrm flipV="1">
                  <a:off x="6127878" y="4760777"/>
                  <a:ext cx="819504" cy="39490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4" name="直線單箭頭接點 313"/>
                <p:cNvCxnSpPr/>
                <p:nvPr/>
              </p:nvCxnSpPr>
              <p:spPr>
                <a:xfrm>
                  <a:off x="6119382" y="4184777"/>
                  <a:ext cx="824343" cy="287211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5" name="直線單箭頭接點 314"/>
                <p:cNvCxnSpPr/>
                <p:nvPr/>
              </p:nvCxnSpPr>
              <p:spPr>
                <a:xfrm>
                  <a:off x="6118606" y="4324633"/>
                  <a:ext cx="829882" cy="26165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6" name="直線單箭頭接點 315"/>
                <p:cNvCxnSpPr/>
                <p:nvPr/>
              </p:nvCxnSpPr>
              <p:spPr>
                <a:xfrm flipV="1">
                  <a:off x="6118606" y="4182529"/>
                  <a:ext cx="834844" cy="26999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7" name="直線單箭頭接點 316"/>
                <p:cNvCxnSpPr/>
                <p:nvPr/>
              </p:nvCxnSpPr>
              <p:spPr>
                <a:xfrm flipV="1">
                  <a:off x="6118606" y="4314825"/>
                  <a:ext cx="829882" cy="26476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8" name="直線單箭頭接點 317"/>
                <p:cNvCxnSpPr/>
                <p:nvPr/>
              </p:nvCxnSpPr>
              <p:spPr>
                <a:xfrm>
                  <a:off x="6120158" y="3574439"/>
                  <a:ext cx="827224" cy="393691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9" name="直線單箭頭接點 318"/>
                <p:cNvCxnSpPr/>
                <p:nvPr/>
              </p:nvCxnSpPr>
              <p:spPr>
                <a:xfrm flipV="1">
                  <a:off x="6119382" y="3595578"/>
                  <a:ext cx="828000" cy="11871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0" name="直線單箭頭接點 319"/>
                <p:cNvCxnSpPr/>
                <p:nvPr/>
              </p:nvCxnSpPr>
              <p:spPr>
                <a:xfrm flipV="1">
                  <a:off x="6119382" y="3714750"/>
                  <a:ext cx="819581" cy="127436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1" name="直線單箭頭接點 320"/>
                <p:cNvCxnSpPr/>
                <p:nvPr/>
              </p:nvCxnSpPr>
              <p:spPr>
                <a:xfrm flipV="1">
                  <a:off x="6119382" y="3838575"/>
                  <a:ext cx="829106" cy="13067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22" name="矩形 321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6759050" y="4867837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4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23" name="矩形 322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6759938" y="4264218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3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24" name="矩形 323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6752982" y="3665362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2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25" name="矩形 324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6753452" y="3067374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1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326" name="直線單箭頭接點 325"/>
                <p:cNvCxnSpPr/>
                <p:nvPr/>
              </p:nvCxnSpPr>
              <p:spPr>
                <a:xfrm flipV="1">
                  <a:off x="6128654" y="2961719"/>
                  <a:ext cx="828000" cy="1123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7" name="直線單箭頭接點 326"/>
                <p:cNvCxnSpPr/>
                <p:nvPr/>
              </p:nvCxnSpPr>
              <p:spPr>
                <a:xfrm flipV="1">
                  <a:off x="6127878" y="3101575"/>
                  <a:ext cx="828000" cy="1123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8" name="直線單箭頭接點 327"/>
                <p:cNvCxnSpPr/>
                <p:nvPr/>
              </p:nvCxnSpPr>
              <p:spPr>
                <a:xfrm flipV="1">
                  <a:off x="6127878" y="3229466"/>
                  <a:ext cx="828000" cy="1123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9" name="直線單箭頭接點 328"/>
                <p:cNvCxnSpPr/>
                <p:nvPr/>
              </p:nvCxnSpPr>
              <p:spPr>
                <a:xfrm flipV="1">
                  <a:off x="6127878" y="3356534"/>
                  <a:ext cx="828000" cy="1123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30" name="矩形 329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5796862" y="4872948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4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31" name="矩形 330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5797750" y="4269329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3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32" name="矩形 331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5790794" y="3670473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2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33" name="矩形 332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5791264" y="3072485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1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341" name="文字方塊 340">
                <a:extLst>
                  <a:ext uri="{FF2B5EF4-FFF2-40B4-BE49-F238E27FC236}">
                    <a16:creationId xmlns:a16="http://schemas.microsoft.com/office/drawing/2014/main" id="{DB0EDEFF-AA6A-41CD-A5D7-8A3EC524B9B3}"/>
                  </a:ext>
                </a:extLst>
              </p:cNvPr>
              <p:cNvSpPr txBox="1"/>
              <p:nvPr/>
            </p:nvSpPr>
            <p:spPr>
              <a:xfrm>
                <a:off x="6666272" y="1341040"/>
                <a:ext cx="72006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9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Shift Rows</a:t>
                </a:r>
                <a:endParaRPr lang="zh-TW" altLang="en-US" sz="9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86" name="肘形接點 85"/>
            <p:cNvCxnSpPr>
              <a:stCxn id="35" idx="0"/>
              <a:endCxn id="17" idx="4"/>
            </p:cNvCxnSpPr>
            <p:nvPr/>
          </p:nvCxnSpPr>
          <p:spPr>
            <a:xfrm rot="16200000" flipV="1">
              <a:off x="3889785" y="2600337"/>
              <a:ext cx="1524456" cy="2937550"/>
            </a:xfrm>
            <a:prstGeom prst="bentConnector3">
              <a:avLst>
                <a:gd name="adj1" fmla="val 38413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37" name="群組 236"/>
            <p:cNvGrpSpPr/>
            <p:nvPr/>
          </p:nvGrpSpPr>
          <p:grpSpPr>
            <a:xfrm>
              <a:off x="4508988" y="2210735"/>
              <a:ext cx="1060624" cy="1603067"/>
              <a:chOff x="6225310" y="5225997"/>
              <a:chExt cx="1060624" cy="1603067"/>
            </a:xfrm>
          </p:grpSpPr>
          <p:sp>
            <p:nvSpPr>
              <p:cNvPr id="239" name="矩形 238">
                <a:extLst>
                  <a:ext uri="{FF2B5EF4-FFF2-40B4-BE49-F238E27FC236}">
                    <a16:creationId xmlns:a16="http://schemas.microsoft.com/office/drawing/2014/main" id="{44CF0C1A-F2F8-4079-B6C5-3F12163E3ECE}"/>
                  </a:ext>
                </a:extLst>
              </p:cNvPr>
              <p:cNvSpPr/>
              <p:nvPr/>
            </p:nvSpPr>
            <p:spPr>
              <a:xfrm>
                <a:off x="6385934" y="5225997"/>
                <a:ext cx="900000" cy="14400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Sbox</a:t>
                </a:r>
                <a:b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Computer</a:t>
                </a:r>
                <a:endParaRPr lang="zh-TW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0" name="矩形 239">
                <a:extLst>
                  <a:ext uri="{FF2B5EF4-FFF2-40B4-BE49-F238E27FC236}">
                    <a16:creationId xmlns:a16="http://schemas.microsoft.com/office/drawing/2014/main" id="{BCE3B575-D622-46D1-9D80-6C6A44540CB1}"/>
                  </a:ext>
                </a:extLst>
              </p:cNvPr>
              <p:cNvSpPr/>
              <p:nvPr/>
            </p:nvSpPr>
            <p:spPr>
              <a:xfrm>
                <a:off x="6371028" y="5242144"/>
                <a:ext cx="900000" cy="14400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Sbox</a:t>
                </a:r>
                <a:b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Computer</a:t>
                </a:r>
                <a:endParaRPr lang="zh-TW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2" name="矩形 241">
                <a:extLst>
                  <a:ext uri="{FF2B5EF4-FFF2-40B4-BE49-F238E27FC236}">
                    <a16:creationId xmlns:a16="http://schemas.microsoft.com/office/drawing/2014/main" id="{DB3D4B62-327D-4D0F-B2C1-6222C3C84E99}"/>
                  </a:ext>
                </a:extLst>
              </p:cNvPr>
              <p:cNvSpPr/>
              <p:nvPr/>
            </p:nvSpPr>
            <p:spPr>
              <a:xfrm>
                <a:off x="6356363" y="5256340"/>
                <a:ext cx="900000" cy="14400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Sbox</a:t>
                </a:r>
                <a:b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Computer</a:t>
                </a:r>
                <a:endParaRPr lang="zh-TW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3" name="矩形 242">
                <a:extLst>
                  <a:ext uri="{FF2B5EF4-FFF2-40B4-BE49-F238E27FC236}">
                    <a16:creationId xmlns:a16="http://schemas.microsoft.com/office/drawing/2014/main" id="{65E3C0BE-474F-42CB-8478-D17B4193B66C}"/>
                  </a:ext>
                </a:extLst>
              </p:cNvPr>
              <p:cNvSpPr/>
              <p:nvPr/>
            </p:nvSpPr>
            <p:spPr>
              <a:xfrm>
                <a:off x="6342501" y="5270177"/>
                <a:ext cx="900000" cy="14400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Sbox</a:t>
                </a:r>
                <a:b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Computer</a:t>
                </a:r>
                <a:endParaRPr lang="zh-TW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5" name="矩形 244">
                <a:extLst>
                  <a:ext uri="{FF2B5EF4-FFF2-40B4-BE49-F238E27FC236}">
                    <a16:creationId xmlns:a16="http://schemas.microsoft.com/office/drawing/2014/main" id="{4A2C5EAC-593E-479E-8ECC-051DFB0BFA5F}"/>
                  </a:ext>
                </a:extLst>
              </p:cNvPr>
              <p:cNvSpPr/>
              <p:nvPr/>
            </p:nvSpPr>
            <p:spPr>
              <a:xfrm>
                <a:off x="6325476" y="5286160"/>
                <a:ext cx="900000" cy="14400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Sbox</a:t>
                </a:r>
                <a:b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Computer</a:t>
                </a:r>
                <a:endParaRPr lang="zh-TW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6" name="矩形 245">
                <a:extLst>
                  <a:ext uri="{FF2B5EF4-FFF2-40B4-BE49-F238E27FC236}">
                    <a16:creationId xmlns:a16="http://schemas.microsoft.com/office/drawing/2014/main" id="{A9B23BCB-420D-4FD0-BC74-797AF19966A5}"/>
                  </a:ext>
                </a:extLst>
              </p:cNvPr>
              <p:cNvSpPr/>
              <p:nvPr/>
            </p:nvSpPr>
            <p:spPr>
              <a:xfrm>
                <a:off x="6314184" y="5299277"/>
                <a:ext cx="900000" cy="14400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Sbox</a:t>
                </a:r>
                <a:b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Computer</a:t>
                </a:r>
                <a:endParaRPr lang="zh-TW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8" name="矩形 247">
                <a:extLst>
                  <a:ext uri="{FF2B5EF4-FFF2-40B4-BE49-F238E27FC236}">
                    <a16:creationId xmlns:a16="http://schemas.microsoft.com/office/drawing/2014/main" id="{7F4244B5-BDA4-497F-8CDC-167B69592C1E}"/>
                  </a:ext>
                </a:extLst>
              </p:cNvPr>
              <p:cNvSpPr/>
              <p:nvPr/>
            </p:nvSpPr>
            <p:spPr>
              <a:xfrm>
                <a:off x="6297003" y="5314533"/>
                <a:ext cx="900000" cy="14400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Sbox</a:t>
                </a:r>
                <a:b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Computer</a:t>
                </a:r>
                <a:endParaRPr lang="zh-TW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9" name="矩形 248">
                <a:extLst>
                  <a:ext uri="{FF2B5EF4-FFF2-40B4-BE49-F238E27FC236}">
                    <a16:creationId xmlns:a16="http://schemas.microsoft.com/office/drawing/2014/main" id="{D21E5C1E-4331-46C7-8822-9D4B7C250F3C}"/>
                  </a:ext>
                </a:extLst>
              </p:cNvPr>
              <p:cNvSpPr/>
              <p:nvPr/>
            </p:nvSpPr>
            <p:spPr>
              <a:xfrm>
                <a:off x="6279373" y="5330680"/>
                <a:ext cx="900000" cy="14400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Sbox</a:t>
                </a:r>
                <a:b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Computer</a:t>
                </a:r>
                <a:endParaRPr lang="zh-TW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51" name="群組 250">
                <a:extLst>
                  <a:ext uri="{FF2B5EF4-FFF2-40B4-BE49-F238E27FC236}">
                    <a16:creationId xmlns:a16="http://schemas.microsoft.com/office/drawing/2014/main" id="{AB1C904F-A763-41CE-B971-F94930EFE8F8}"/>
                  </a:ext>
                </a:extLst>
              </p:cNvPr>
              <p:cNvGrpSpPr/>
              <p:nvPr/>
            </p:nvGrpSpPr>
            <p:grpSpPr>
              <a:xfrm>
                <a:off x="6267754" y="5343155"/>
                <a:ext cx="900000" cy="1440000"/>
                <a:chOff x="568867" y="4794033"/>
                <a:chExt cx="539086" cy="702859"/>
              </a:xfrm>
              <a:solidFill>
                <a:schemeClr val="bg1">
                  <a:lumMod val="85000"/>
                </a:schemeClr>
              </a:solidFill>
            </p:grpSpPr>
            <p:sp>
              <p:nvSpPr>
                <p:cNvPr id="271" name="矩形 270">
                  <a:extLst>
                    <a:ext uri="{FF2B5EF4-FFF2-40B4-BE49-F238E27FC236}">
                      <a16:creationId xmlns:a16="http://schemas.microsoft.com/office/drawing/2014/main" id="{C0E5777F-F7EC-430D-8D2B-3C962EB1F0A8}"/>
                    </a:ext>
                  </a:extLst>
                </p:cNvPr>
                <p:cNvSpPr/>
                <p:nvPr/>
              </p:nvSpPr>
              <p:spPr>
                <a:xfrm>
                  <a:off x="568867" y="4794033"/>
                  <a:ext cx="539086" cy="702859"/>
                </a:xfrm>
                <a:prstGeom prst="rect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Sbox</a:t>
                  </a:r>
                  <a:b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</a:br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Computer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72" name="等腰三角形 271">
                  <a:extLst>
                    <a:ext uri="{FF2B5EF4-FFF2-40B4-BE49-F238E27FC236}">
                      <a16:creationId xmlns:a16="http://schemas.microsoft.com/office/drawing/2014/main" id="{A4CDE00E-095D-4EB9-816A-DA78095AB943}"/>
                    </a:ext>
                  </a:extLst>
                </p:cNvPr>
                <p:cNvSpPr/>
                <p:nvPr/>
              </p:nvSpPr>
              <p:spPr>
                <a:xfrm>
                  <a:off x="775016" y="5364063"/>
                  <a:ext cx="125372" cy="132829"/>
                </a:xfrm>
                <a:prstGeom prst="triangle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252" name="群組 251">
                <a:extLst>
                  <a:ext uri="{FF2B5EF4-FFF2-40B4-BE49-F238E27FC236}">
                    <a16:creationId xmlns:a16="http://schemas.microsoft.com/office/drawing/2014/main" id="{50FCB528-FA57-4B71-93E6-15F05CC8BD58}"/>
                  </a:ext>
                </a:extLst>
              </p:cNvPr>
              <p:cNvGrpSpPr/>
              <p:nvPr/>
            </p:nvGrpSpPr>
            <p:grpSpPr>
              <a:xfrm>
                <a:off x="6252414" y="5356992"/>
                <a:ext cx="900000" cy="1440000"/>
                <a:chOff x="568867" y="4794033"/>
                <a:chExt cx="539086" cy="702859"/>
              </a:xfrm>
              <a:solidFill>
                <a:schemeClr val="bg1">
                  <a:lumMod val="85000"/>
                </a:schemeClr>
              </a:solidFill>
            </p:grpSpPr>
            <p:sp>
              <p:nvSpPr>
                <p:cNvPr id="268" name="矩形 267">
                  <a:extLst>
                    <a:ext uri="{FF2B5EF4-FFF2-40B4-BE49-F238E27FC236}">
                      <a16:creationId xmlns:a16="http://schemas.microsoft.com/office/drawing/2014/main" id="{611710BA-828F-4D2B-A456-0D09202D15E5}"/>
                    </a:ext>
                  </a:extLst>
                </p:cNvPr>
                <p:cNvSpPr/>
                <p:nvPr/>
              </p:nvSpPr>
              <p:spPr>
                <a:xfrm>
                  <a:off x="568867" y="4794033"/>
                  <a:ext cx="539086" cy="702859"/>
                </a:xfrm>
                <a:prstGeom prst="rect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Sbox</a:t>
                  </a:r>
                  <a:b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</a:br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Computer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69" name="等腰三角形 268">
                  <a:extLst>
                    <a:ext uri="{FF2B5EF4-FFF2-40B4-BE49-F238E27FC236}">
                      <a16:creationId xmlns:a16="http://schemas.microsoft.com/office/drawing/2014/main" id="{C79C94D5-7D28-442E-BDBF-B37035390B17}"/>
                    </a:ext>
                  </a:extLst>
                </p:cNvPr>
                <p:cNvSpPr/>
                <p:nvPr/>
              </p:nvSpPr>
              <p:spPr>
                <a:xfrm>
                  <a:off x="775016" y="5364063"/>
                  <a:ext cx="125372" cy="132829"/>
                </a:xfrm>
                <a:prstGeom prst="triangle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258" name="群組 257">
                <a:extLst>
                  <a:ext uri="{FF2B5EF4-FFF2-40B4-BE49-F238E27FC236}">
                    <a16:creationId xmlns:a16="http://schemas.microsoft.com/office/drawing/2014/main" id="{F7408EE9-AA8F-4D00-9E47-9FB5A668D6E1}"/>
                  </a:ext>
                </a:extLst>
              </p:cNvPr>
              <p:cNvGrpSpPr/>
              <p:nvPr/>
            </p:nvGrpSpPr>
            <p:grpSpPr>
              <a:xfrm>
                <a:off x="6240423" y="5371555"/>
                <a:ext cx="900000" cy="1440000"/>
                <a:chOff x="568867" y="4794033"/>
                <a:chExt cx="539086" cy="702859"/>
              </a:xfrm>
              <a:solidFill>
                <a:schemeClr val="bg1">
                  <a:lumMod val="85000"/>
                </a:schemeClr>
              </a:solidFill>
            </p:grpSpPr>
            <p:sp>
              <p:nvSpPr>
                <p:cNvPr id="265" name="矩形 264">
                  <a:extLst>
                    <a:ext uri="{FF2B5EF4-FFF2-40B4-BE49-F238E27FC236}">
                      <a16:creationId xmlns:a16="http://schemas.microsoft.com/office/drawing/2014/main" id="{920820AD-A447-4703-B5E4-ED22A97F69CE}"/>
                    </a:ext>
                  </a:extLst>
                </p:cNvPr>
                <p:cNvSpPr/>
                <p:nvPr/>
              </p:nvSpPr>
              <p:spPr>
                <a:xfrm>
                  <a:off x="568867" y="4794033"/>
                  <a:ext cx="539086" cy="702859"/>
                </a:xfrm>
                <a:prstGeom prst="rect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Sbox</a:t>
                  </a:r>
                  <a:b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</a:br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Computer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67" name="等腰三角形 266">
                  <a:extLst>
                    <a:ext uri="{FF2B5EF4-FFF2-40B4-BE49-F238E27FC236}">
                      <a16:creationId xmlns:a16="http://schemas.microsoft.com/office/drawing/2014/main" id="{6E8E6B0C-4B92-48FF-9A67-E65D6E030D15}"/>
                    </a:ext>
                  </a:extLst>
                </p:cNvPr>
                <p:cNvSpPr/>
                <p:nvPr/>
              </p:nvSpPr>
              <p:spPr>
                <a:xfrm>
                  <a:off x="775016" y="5364063"/>
                  <a:ext cx="125372" cy="132829"/>
                </a:xfrm>
                <a:prstGeom prst="triangle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64" name="矩形 263">
                <a:extLst>
                  <a:ext uri="{FF2B5EF4-FFF2-40B4-BE49-F238E27FC236}">
                    <a16:creationId xmlns:a16="http://schemas.microsoft.com/office/drawing/2014/main" id="{65A8E5A4-93A6-4AD5-9A15-3961B68E8B41}"/>
                  </a:ext>
                </a:extLst>
              </p:cNvPr>
              <p:cNvSpPr/>
              <p:nvPr/>
            </p:nvSpPr>
            <p:spPr>
              <a:xfrm>
                <a:off x="6225310" y="5389064"/>
                <a:ext cx="900000" cy="14400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Sbox</a:t>
                </a:r>
                <a:b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Computer</a:t>
                </a:r>
                <a:endParaRPr lang="zh-TW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73" name="群組 272"/>
            <p:cNvGrpSpPr/>
            <p:nvPr/>
          </p:nvGrpSpPr>
          <p:grpSpPr>
            <a:xfrm>
              <a:off x="5759810" y="2480794"/>
              <a:ext cx="163288" cy="1457408"/>
              <a:chOff x="6167054" y="2411348"/>
              <a:chExt cx="191069" cy="1498494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276" name="矩形 275"/>
              <p:cNvSpPr/>
              <p:nvPr/>
            </p:nvSpPr>
            <p:spPr>
              <a:xfrm>
                <a:off x="6167054" y="2411348"/>
                <a:ext cx="191069" cy="149849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7" name="等腰三角形 276"/>
              <p:cNvSpPr/>
              <p:nvPr/>
            </p:nvSpPr>
            <p:spPr>
              <a:xfrm>
                <a:off x="6175948" y="3776491"/>
                <a:ext cx="172636" cy="133351"/>
              </a:xfrm>
              <a:prstGeom prst="triangle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78" name="直線單箭頭接點 277">
              <a:extLst>
                <a:ext uri="{FF2B5EF4-FFF2-40B4-BE49-F238E27FC236}">
                  <a16:creationId xmlns:a16="http://schemas.microsoft.com/office/drawing/2014/main" id="{4F124217-DCA7-4763-A1E8-F291466BBEC5}"/>
                </a:ext>
              </a:extLst>
            </p:cNvPr>
            <p:cNvCxnSpPr>
              <a:cxnSpLocks/>
            </p:cNvCxnSpPr>
            <p:nvPr/>
          </p:nvCxnSpPr>
          <p:spPr>
            <a:xfrm>
              <a:off x="5927083" y="3209689"/>
              <a:ext cx="197155" cy="20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9" name="直線單箭頭接點 278">
              <a:extLst>
                <a:ext uri="{FF2B5EF4-FFF2-40B4-BE49-F238E27FC236}">
                  <a16:creationId xmlns:a16="http://schemas.microsoft.com/office/drawing/2014/main" id="{4F124217-DCA7-4763-A1E8-F291466BBEC5}"/>
                </a:ext>
              </a:extLst>
            </p:cNvPr>
            <p:cNvCxnSpPr>
              <a:cxnSpLocks/>
            </p:cNvCxnSpPr>
            <p:nvPr/>
          </p:nvCxnSpPr>
          <p:spPr>
            <a:xfrm>
              <a:off x="7355552" y="3205137"/>
              <a:ext cx="197155" cy="20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81" name="群組 280"/>
            <p:cNvGrpSpPr/>
            <p:nvPr/>
          </p:nvGrpSpPr>
          <p:grpSpPr>
            <a:xfrm>
              <a:off x="7543126" y="2489890"/>
              <a:ext cx="163288" cy="1457408"/>
              <a:chOff x="6167054" y="2411348"/>
              <a:chExt cx="191069" cy="1498494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282" name="矩形 281"/>
              <p:cNvSpPr/>
              <p:nvPr/>
            </p:nvSpPr>
            <p:spPr>
              <a:xfrm>
                <a:off x="6167054" y="2411348"/>
                <a:ext cx="191069" cy="149849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83" name="等腰三角形 282"/>
              <p:cNvSpPr/>
              <p:nvPr/>
            </p:nvSpPr>
            <p:spPr>
              <a:xfrm>
                <a:off x="6175948" y="3776491"/>
                <a:ext cx="172636" cy="133351"/>
              </a:xfrm>
              <a:prstGeom prst="triangle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85" name="文字方塊 284"/>
            <p:cNvSpPr txBox="1"/>
            <p:nvPr/>
          </p:nvSpPr>
          <p:spPr>
            <a:xfrm>
              <a:off x="5318703" y="1998074"/>
              <a:ext cx="33855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x16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286" name="群組 285">
              <a:extLst>
                <a:ext uri="{FF2B5EF4-FFF2-40B4-BE49-F238E27FC236}">
                  <a16:creationId xmlns:a16="http://schemas.microsoft.com/office/drawing/2014/main" id="{853BA67B-C6F5-461F-81D7-4E37BA585412}"/>
                </a:ext>
              </a:extLst>
            </p:cNvPr>
            <p:cNvGrpSpPr/>
            <p:nvPr/>
          </p:nvGrpSpPr>
          <p:grpSpPr>
            <a:xfrm>
              <a:off x="10549584" y="2596253"/>
              <a:ext cx="163288" cy="1193994"/>
              <a:chOff x="10062370" y="2428816"/>
              <a:chExt cx="191069" cy="1506053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287" name="矩形 286">
                <a:extLst>
                  <a:ext uri="{FF2B5EF4-FFF2-40B4-BE49-F238E27FC236}">
                    <a16:creationId xmlns:a16="http://schemas.microsoft.com/office/drawing/2014/main" id="{8F0FEFA7-EBC4-4281-BE54-2811F17E498C}"/>
                  </a:ext>
                </a:extLst>
              </p:cNvPr>
              <p:cNvSpPr/>
              <p:nvPr/>
            </p:nvSpPr>
            <p:spPr>
              <a:xfrm>
                <a:off x="10062370" y="2428816"/>
                <a:ext cx="191069" cy="149849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88" name="等腰三角形 287">
                <a:extLst>
                  <a:ext uri="{FF2B5EF4-FFF2-40B4-BE49-F238E27FC236}">
                    <a16:creationId xmlns:a16="http://schemas.microsoft.com/office/drawing/2014/main" id="{D03AF81D-34C4-47A8-A7C4-26099EFC16F0}"/>
                  </a:ext>
                </a:extLst>
              </p:cNvPr>
              <p:cNvSpPr/>
              <p:nvPr/>
            </p:nvSpPr>
            <p:spPr>
              <a:xfrm>
                <a:off x="10071277" y="3801518"/>
                <a:ext cx="172635" cy="133351"/>
              </a:xfrm>
              <a:prstGeom prst="triangle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89" name="直線單箭頭接點 288"/>
            <p:cNvCxnSpPr>
              <a:cxnSpLocks/>
            </p:cNvCxnSpPr>
            <p:nvPr/>
          </p:nvCxnSpPr>
          <p:spPr>
            <a:xfrm flipV="1">
              <a:off x="10343539" y="3193297"/>
              <a:ext cx="198501" cy="83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90" name="文字方塊 289">
              <a:extLst>
                <a:ext uri="{FF2B5EF4-FFF2-40B4-BE49-F238E27FC236}">
                  <a16:creationId xmlns:a16="http://schemas.microsoft.com/office/drawing/2014/main" id="{29E3AC90-E865-4887-B090-04B2D76FC381}"/>
                </a:ext>
              </a:extLst>
            </p:cNvPr>
            <p:cNvSpPr txBox="1"/>
            <p:nvPr/>
          </p:nvSpPr>
          <p:spPr>
            <a:xfrm>
              <a:off x="10511240" y="2377901"/>
              <a:ext cx="83869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Add round keys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aphicFrame>
        <p:nvGraphicFramePr>
          <p:cNvPr id="129" name="表格 1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2318024"/>
              </p:ext>
            </p:extLst>
          </p:nvPr>
        </p:nvGraphicFramePr>
        <p:xfrm>
          <a:off x="5049902" y="4519439"/>
          <a:ext cx="463094" cy="670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63094">
                  <a:extLst>
                    <a:ext uri="{9D8B030D-6E8A-4147-A177-3AD203B41FA5}">
                      <a16:colId xmlns:a16="http://schemas.microsoft.com/office/drawing/2014/main" val="1520943946"/>
                    </a:ext>
                  </a:extLst>
                </a:gridCol>
              </a:tblGrid>
              <a:tr h="16181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500" dirty="0"/>
                        <a:t>rk00</a:t>
                      </a:r>
                      <a:endParaRPr lang="zh-TW" altLang="en-US" sz="5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750107"/>
                  </a:ext>
                </a:extLst>
              </a:tr>
              <a:tr h="16181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500" dirty="0"/>
                        <a:t>rk01</a:t>
                      </a:r>
                      <a:endParaRPr lang="zh-TW" altLang="en-US" sz="5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3404088"/>
                  </a:ext>
                </a:extLst>
              </a:tr>
              <a:tr h="16181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500" dirty="0"/>
                        <a:t>rk02</a:t>
                      </a:r>
                      <a:endParaRPr lang="zh-TW" altLang="en-US" sz="5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0074656"/>
                  </a:ext>
                </a:extLst>
              </a:tr>
              <a:tr h="16181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500" dirty="0"/>
                        <a:t>rk03</a:t>
                      </a:r>
                      <a:endParaRPr lang="zh-TW" altLang="en-US" sz="5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985302"/>
                  </a:ext>
                </a:extLst>
              </a:tr>
            </a:tbl>
          </a:graphicData>
        </a:graphic>
      </p:graphicFrame>
      <p:graphicFrame>
        <p:nvGraphicFramePr>
          <p:cNvPr id="217" name="表格 216">
            <a:extLst>
              <a:ext uri="{FF2B5EF4-FFF2-40B4-BE49-F238E27FC236}">
                <a16:creationId xmlns:a16="http://schemas.microsoft.com/office/drawing/2014/main" id="{AB624CF9-35E2-4F8D-937A-23DD7B4CCC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4086860"/>
              </p:ext>
            </p:extLst>
          </p:nvPr>
        </p:nvGraphicFramePr>
        <p:xfrm>
          <a:off x="6846068" y="5121995"/>
          <a:ext cx="5133524" cy="1554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33524">
                  <a:extLst>
                    <a:ext uri="{9D8B030D-6E8A-4147-A177-3AD203B41FA5}">
                      <a16:colId xmlns:a16="http://schemas.microsoft.com/office/drawing/2014/main" val="3170879092"/>
                    </a:ext>
                  </a:extLst>
                </a:gridCol>
              </a:tblGrid>
              <a:tr h="348459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AES hardware design </a:t>
                      </a:r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(Second version)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079965"/>
                  </a:ext>
                </a:extLst>
              </a:tr>
              <a:tr h="1045377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AutoNum type="circleNumWdWhitePlain"/>
                        <a:tabLst/>
                        <a:defRPr/>
                      </a:pPr>
                      <a:r>
                        <a:rPr lang="en-US" altLang="zh-TW" sz="1800" dirty="0"/>
                        <a:t>Use affine transformation and multiplication inversion </a:t>
                      </a:r>
                      <a:r>
                        <a:rPr lang="en-US" altLang="zh-TW" dirty="0"/>
                        <a:t>instead of s-box.</a:t>
                      </a:r>
                      <a:endParaRPr lang="en-US" altLang="zh-TW" sz="1800" dirty="0"/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AutoNum type="circleNumWdWhitePlain"/>
                        <a:tabLst/>
                        <a:defRPr/>
                      </a:pPr>
                      <a:r>
                        <a:rPr lang="en-US" altLang="zh-TW" sz="1800" dirty="0"/>
                        <a:t>Use </a:t>
                      </a:r>
                      <a:r>
                        <a:rPr lang="en-US" altLang="zh-TW" sz="1800" dirty="0">
                          <a:solidFill>
                            <a:srgbClr val="FF0000"/>
                          </a:solidFill>
                        </a:rPr>
                        <a:t>non-pipelined s-box computer</a:t>
                      </a:r>
                      <a:r>
                        <a:rPr lang="en-US" altLang="zh-TW" sz="1800" dirty="0"/>
                        <a:t>.</a:t>
                      </a:r>
                      <a:endParaRPr lang="zh-TW" altLang="en-US" dirty="0"/>
                    </a:p>
                    <a:p>
                      <a:pPr marL="342900" indent="-342900">
                        <a:buFont typeface="Wingdings" panose="05000000000000000000" pitchFamily="2" charset="2"/>
                        <a:buAutoNum type="circleNumWdWhitePlain"/>
                      </a:pPr>
                      <a:r>
                        <a:rPr lang="en-US" altLang="zh-TW" sz="1800" dirty="0"/>
                        <a:t>Use round key buffers. (on the fly)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082542"/>
                  </a:ext>
                </a:extLst>
              </a:tr>
            </a:tbl>
          </a:graphicData>
        </a:graphic>
      </p:graphicFrame>
      <p:sp>
        <p:nvSpPr>
          <p:cNvPr id="24" name="投影片編號版面配置區 23">
            <a:extLst>
              <a:ext uri="{FF2B5EF4-FFF2-40B4-BE49-F238E27FC236}">
                <a16:creationId xmlns:a16="http://schemas.microsoft.com/office/drawing/2014/main" id="{568B5972-F2BB-4068-BFFD-39C7BD65C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7911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群組 8">
            <a:extLst>
              <a:ext uri="{FF2B5EF4-FFF2-40B4-BE49-F238E27FC236}">
                <a16:creationId xmlns:a16="http://schemas.microsoft.com/office/drawing/2014/main" id="{A88FC51B-03C6-4E65-BE57-67B103BE8DEC}"/>
              </a:ext>
            </a:extLst>
          </p:cNvPr>
          <p:cNvGrpSpPr/>
          <p:nvPr/>
        </p:nvGrpSpPr>
        <p:grpSpPr>
          <a:xfrm>
            <a:off x="-28004" y="704145"/>
            <a:ext cx="12215615" cy="5868702"/>
            <a:chOff x="-28004" y="704145"/>
            <a:chExt cx="12215615" cy="5868702"/>
          </a:xfrm>
        </p:grpSpPr>
        <p:sp>
          <p:nvSpPr>
            <p:cNvPr id="57" name="文字方塊 56"/>
            <p:cNvSpPr txBox="1"/>
            <p:nvPr/>
          </p:nvSpPr>
          <p:spPr>
            <a:xfrm>
              <a:off x="11488381" y="3047450"/>
              <a:ext cx="6992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ciphertext</a:t>
              </a:r>
              <a:endParaRPr lang="zh-TW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4" name="群組 3">
              <a:extLst>
                <a:ext uri="{FF2B5EF4-FFF2-40B4-BE49-F238E27FC236}">
                  <a16:creationId xmlns:a16="http://schemas.microsoft.com/office/drawing/2014/main" id="{4E1EB0FB-7F01-4222-91A6-91D8616A3561}"/>
                </a:ext>
              </a:extLst>
            </p:cNvPr>
            <p:cNvGrpSpPr/>
            <p:nvPr/>
          </p:nvGrpSpPr>
          <p:grpSpPr>
            <a:xfrm>
              <a:off x="-28004" y="704145"/>
              <a:ext cx="11550979" cy="5868702"/>
              <a:chOff x="-28004" y="704145"/>
              <a:chExt cx="11550979" cy="5868702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1462587" y="4359619"/>
                <a:ext cx="4441262" cy="2210252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矩形 5"/>
              <p:cNvSpPr/>
              <p:nvPr/>
            </p:nvSpPr>
            <p:spPr>
              <a:xfrm>
                <a:off x="2099717" y="1316699"/>
                <a:ext cx="9186981" cy="2726039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7" name="群組 6"/>
              <p:cNvGrpSpPr/>
              <p:nvPr/>
            </p:nvGrpSpPr>
            <p:grpSpPr>
              <a:xfrm>
                <a:off x="813824" y="2538735"/>
                <a:ext cx="177856" cy="2862000"/>
                <a:chOff x="783120" y="2383515"/>
                <a:chExt cx="191069" cy="173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27" name="矩形 126"/>
                <p:cNvSpPr/>
                <p:nvPr/>
              </p:nvSpPr>
              <p:spPr>
                <a:xfrm>
                  <a:off x="783120" y="2383515"/>
                  <a:ext cx="191069" cy="1730256"/>
                </a:xfrm>
                <a:prstGeom prst="rect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28" name="等腰三角形 127"/>
                <p:cNvSpPr/>
                <p:nvPr/>
              </p:nvSpPr>
              <p:spPr>
                <a:xfrm>
                  <a:off x="792027" y="4059235"/>
                  <a:ext cx="172635" cy="54536"/>
                </a:xfrm>
                <a:prstGeom prst="triangle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8" name="矩形 7"/>
              <p:cNvSpPr/>
              <p:nvPr/>
            </p:nvSpPr>
            <p:spPr>
              <a:xfrm>
                <a:off x="1487124" y="2916179"/>
                <a:ext cx="409932" cy="6177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7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Text</a:t>
                </a:r>
              </a:p>
              <a:p>
                <a:pPr algn="ctr"/>
                <a:r>
                  <a:rPr lang="en-US" altLang="zh-TW" sz="7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RAM</a:t>
                </a:r>
              </a:p>
            </p:txBody>
          </p:sp>
          <p:cxnSp>
            <p:nvCxnSpPr>
              <p:cNvPr id="10" name="直線接點 9"/>
              <p:cNvCxnSpPr>
                <a:cxnSpLocks/>
              </p:cNvCxnSpPr>
              <p:nvPr/>
            </p:nvCxnSpPr>
            <p:spPr>
              <a:xfrm>
                <a:off x="4839868" y="4850803"/>
                <a:ext cx="273549" cy="492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" name="直線接點 10"/>
              <p:cNvCxnSpPr>
                <a:cxnSpLocks/>
                <a:endCxn id="12" idx="4"/>
              </p:cNvCxnSpPr>
              <p:nvPr/>
            </p:nvCxnSpPr>
            <p:spPr>
              <a:xfrm flipH="1" flipV="1">
                <a:off x="5005430" y="4873041"/>
                <a:ext cx="6186" cy="52091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2" name="橢圓 11"/>
              <p:cNvSpPr/>
              <p:nvPr/>
            </p:nvSpPr>
            <p:spPr>
              <a:xfrm>
                <a:off x="4985894" y="4828576"/>
                <a:ext cx="39072" cy="44465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3" name="直線單箭頭接點 12"/>
              <p:cNvCxnSpPr/>
              <p:nvPr/>
            </p:nvCxnSpPr>
            <p:spPr>
              <a:xfrm>
                <a:off x="4441973" y="4997455"/>
                <a:ext cx="234151" cy="187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" name="直線單箭頭接點 13"/>
              <p:cNvCxnSpPr>
                <a:cxnSpLocks/>
                <a:stCxn id="16" idx="3"/>
              </p:cNvCxnSpPr>
              <p:nvPr/>
            </p:nvCxnSpPr>
            <p:spPr>
              <a:xfrm flipV="1">
                <a:off x="2029205" y="4723600"/>
                <a:ext cx="1662650" cy="41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" name="矩形 15"/>
              <p:cNvSpPr/>
              <p:nvPr/>
            </p:nvSpPr>
            <p:spPr>
              <a:xfrm>
                <a:off x="1625202" y="4398609"/>
                <a:ext cx="404003" cy="65080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7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Key</a:t>
                </a:r>
              </a:p>
              <a:p>
                <a:pPr algn="ctr"/>
                <a:r>
                  <a:rPr lang="en-US" altLang="zh-TW" sz="7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RAM</a:t>
                </a:r>
                <a:endParaRPr lang="zh-TW" altLang="en-US" sz="7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7" name="流程圖: 或 16"/>
              <p:cNvSpPr/>
              <p:nvPr/>
            </p:nvSpPr>
            <p:spPr>
              <a:xfrm>
                <a:off x="3168898" y="3151106"/>
                <a:ext cx="154800" cy="155778"/>
              </a:xfrm>
              <a:prstGeom prst="flowChartOr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8" name="直線單箭頭接點 17"/>
              <p:cNvCxnSpPr>
                <a:cxnSpLocks/>
              </p:cNvCxnSpPr>
              <p:nvPr/>
            </p:nvCxnSpPr>
            <p:spPr>
              <a:xfrm flipV="1">
                <a:off x="2331777" y="3228995"/>
                <a:ext cx="846001" cy="297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19" name="群組 18"/>
              <p:cNvGrpSpPr/>
              <p:nvPr/>
            </p:nvGrpSpPr>
            <p:grpSpPr>
              <a:xfrm>
                <a:off x="4676125" y="4422136"/>
                <a:ext cx="162000" cy="900001"/>
                <a:chOff x="4235311" y="3014176"/>
                <a:chExt cx="191069" cy="1499847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25" name="矩形 124"/>
                <p:cNvSpPr/>
                <p:nvPr/>
              </p:nvSpPr>
              <p:spPr>
                <a:xfrm>
                  <a:off x="4235311" y="3014176"/>
                  <a:ext cx="191069" cy="1499846"/>
                </a:xfrm>
                <a:prstGeom prst="rect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26" name="等腰三角形 125"/>
                <p:cNvSpPr/>
                <p:nvPr/>
              </p:nvSpPr>
              <p:spPr>
                <a:xfrm>
                  <a:off x="4244218" y="4364322"/>
                  <a:ext cx="181537" cy="149701"/>
                </a:xfrm>
                <a:prstGeom prst="triangle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20" name="直線單箭頭接點 19"/>
              <p:cNvCxnSpPr/>
              <p:nvPr/>
            </p:nvCxnSpPr>
            <p:spPr>
              <a:xfrm>
                <a:off x="1382004" y="4703955"/>
                <a:ext cx="234151" cy="187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10AD898F-0366-4DAC-BBA7-1FFBE8694BF2}"/>
                  </a:ext>
                </a:extLst>
              </p:cNvPr>
              <p:cNvSpPr/>
              <p:nvPr/>
            </p:nvSpPr>
            <p:spPr>
              <a:xfrm>
                <a:off x="4463639" y="2146326"/>
                <a:ext cx="1887816" cy="1759145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127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2" name="直線單箭頭接點 21"/>
              <p:cNvCxnSpPr/>
              <p:nvPr/>
            </p:nvCxnSpPr>
            <p:spPr>
              <a:xfrm>
                <a:off x="984712" y="4569632"/>
                <a:ext cx="339900" cy="95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直線單箭頭接點 22"/>
              <p:cNvCxnSpPr>
                <a:endCxn id="8" idx="1"/>
              </p:cNvCxnSpPr>
              <p:nvPr/>
            </p:nvCxnSpPr>
            <p:spPr>
              <a:xfrm flipV="1">
                <a:off x="983696" y="3225032"/>
                <a:ext cx="503428" cy="318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5" name="梯形 24"/>
              <p:cNvSpPr/>
              <p:nvPr/>
            </p:nvSpPr>
            <p:spPr>
              <a:xfrm rot="5400000">
                <a:off x="4051519" y="3130629"/>
                <a:ext cx="557178" cy="170942"/>
              </a:xfrm>
              <a:prstGeom prst="trapezoid">
                <a:avLst>
                  <a:gd name="adj" fmla="val 67308"/>
                </a:avLst>
              </a:prstGeom>
              <a:solidFill>
                <a:schemeClr val="bg1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" name="文字方塊 25"/>
              <p:cNvSpPr txBox="1"/>
              <p:nvPr/>
            </p:nvSpPr>
            <p:spPr>
              <a:xfrm>
                <a:off x="4246190" y="3215557"/>
                <a:ext cx="93226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" name="文字方塊 26"/>
              <p:cNvSpPr txBox="1"/>
              <p:nvPr/>
            </p:nvSpPr>
            <p:spPr>
              <a:xfrm>
                <a:off x="4193369" y="2986404"/>
                <a:ext cx="23596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8" name="直線單箭頭接點 27"/>
              <p:cNvCxnSpPr/>
              <p:nvPr/>
            </p:nvCxnSpPr>
            <p:spPr>
              <a:xfrm>
                <a:off x="3818462" y="3093473"/>
                <a:ext cx="430241" cy="772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線單箭頭接點 28"/>
              <p:cNvCxnSpPr>
                <a:cxnSpLocks/>
              </p:cNvCxnSpPr>
              <p:nvPr/>
            </p:nvCxnSpPr>
            <p:spPr>
              <a:xfrm>
                <a:off x="5443161" y="3215884"/>
                <a:ext cx="197155" cy="209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線單箭頭接點 29"/>
              <p:cNvCxnSpPr>
                <a:cxnSpLocks/>
              </p:cNvCxnSpPr>
              <p:nvPr/>
            </p:nvCxnSpPr>
            <p:spPr>
              <a:xfrm>
                <a:off x="10738819" y="3191025"/>
                <a:ext cx="78415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直線單箭頭接點 30"/>
              <p:cNvCxnSpPr>
                <a:cxnSpLocks/>
              </p:cNvCxnSpPr>
              <p:nvPr/>
            </p:nvCxnSpPr>
            <p:spPr>
              <a:xfrm flipV="1">
                <a:off x="10377030" y="3191025"/>
                <a:ext cx="198501" cy="83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肘形接點 31"/>
              <p:cNvCxnSpPr>
                <a:stCxn id="33" idx="4"/>
                <a:endCxn id="26" idx="1"/>
              </p:cNvCxnSpPr>
              <p:nvPr/>
            </p:nvCxnSpPr>
            <p:spPr>
              <a:xfrm rot="5400000">
                <a:off x="7647315" y="-187518"/>
                <a:ext cx="109673" cy="6911921"/>
              </a:xfrm>
              <a:prstGeom prst="bentConnector4">
                <a:avLst>
                  <a:gd name="adj1" fmla="val 797308"/>
                  <a:gd name="adj2" fmla="val 103307"/>
                </a:avLst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3" name="橢圓 32"/>
              <p:cNvSpPr/>
              <p:nvPr/>
            </p:nvSpPr>
            <p:spPr>
              <a:xfrm>
                <a:off x="11138575" y="3169141"/>
                <a:ext cx="39072" cy="44465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4" name="流程圖: 或 33"/>
              <p:cNvSpPr/>
              <p:nvPr/>
            </p:nvSpPr>
            <p:spPr>
              <a:xfrm>
                <a:off x="10585317" y="3111137"/>
                <a:ext cx="154800" cy="155778"/>
              </a:xfrm>
              <a:prstGeom prst="flowChartOr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5" name="橢圓 34"/>
              <p:cNvSpPr/>
              <p:nvPr/>
            </p:nvSpPr>
            <p:spPr>
              <a:xfrm>
                <a:off x="5624462" y="4831340"/>
                <a:ext cx="39072" cy="44465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36" name="直線單箭頭接點 35"/>
              <p:cNvCxnSpPr>
                <a:cxnSpLocks/>
              </p:cNvCxnSpPr>
              <p:nvPr/>
            </p:nvCxnSpPr>
            <p:spPr>
              <a:xfrm flipV="1">
                <a:off x="568598" y="3488351"/>
                <a:ext cx="240718" cy="281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直線單箭頭接點 36"/>
              <p:cNvCxnSpPr/>
              <p:nvPr/>
            </p:nvCxnSpPr>
            <p:spPr>
              <a:xfrm>
                <a:off x="475934" y="4559967"/>
                <a:ext cx="339900" cy="95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直線接點 37"/>
              <p:cNvCxnSpPr>
                <a:cxnSpLocks/>
              </p:cNvCxnSpPr>
              <p:nvPr/>
            </p:nvCxnSpPr>
            <p:spPr>
              <a:xfrm flipV="1">
                <a:off x="4329560" y="1034076"/>
                <a:ext cx="9856" cy="1953523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直線接點 38"/>
              <p:cNvCxnSpPr>
                <a:cxnSpLocks/>
                <a:stCxn id="120" idx="1"/>
              </p:cNvCxnSpPr>
              <p:nvPr/>
            </p:nvCxnSpPr>
            <p:spPr>
              <a:xfrm flipV="1">
                <a:off x="1316499" y="1016758"/>
                <a:ext cx="7334" cy="346801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0" name="文字方塊 39"/>
              <p:cNvSpPr txBox="1"/>
              <p:nvPr/>
            </p:nvSpPr>
            <p:spPr>
              <a:xfrm>
                <a:off x="-28004" y="3329664"/>
                <a:ext cx="633507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plaintext</a:t>
                </a:r>
                <a:endParaRPr lang="zh-TW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文字方塊 40"/>
              <p:cNvSpPr txBox="1"/>
              <p:nvPr/>
            </p:nvSpPr>
            <p:spPr>
              <a:xfrm>
                <a:off x="101690" y="4424048"/>
                <a:ext cx="39946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data</a:t>
                </a:r>
                <a:endParaRPr lang="zh-TW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文字方塊 41"/>
              <p:cNvSpPr txBox="1"/>
              <p:nvPr/>
            </p:nvSpPr>
            <p:spPr>
              <a:xfrm>
                <a:off x="4587355" y="6326626"/>
                <a:ext cx="1356462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Round key expansion</a:t>
                </a:r>
                <a:endParaRPr lang="zh-TW" alt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3" name="文字方塊 42"/>
              <p:cNvSpPr txBox="1"/>
              <p:nvPr/>
            </p:nvSpPr>
            <p:spPr>
              <a:xfrm>
                <a:off x="2068630" y="1320938"/>
                <a:ext cx="1058303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Text encryption</a:t>
                </a:r>
                <a:endParaRPr lang="zh-TW" alt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文字方塊 43"/>
              <p:cNvSpPr txBox="1"/>
              <p:nvPr/>
            </p:nvSpPr>
            <p:spPr>
              <a:xfrm>
                <a:off x="10763969" y="715461"/>
                <a:ext cx="44114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valid</a:t>
                </a:r>
                <a:endParaRPr lang="zh-TW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5" name="文字方塊 44"/>
              <p:cNvSpPr txBox="1"/>
              <p:nvPr/>
            </p:nvSpPr>
            <p:spPr>
              <a:xfrm>
                <a:off x="10747032" y="961448"/>
                <a:ext cx="69923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ready_out</a:t>
                </a:r>
                <a:endParaRPr lang="zh-TW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" name="文字方塊 45"/>
              <p:cNvSpPr txBox="1"/>
              <p:nvPr/>
            </p:nvSpPr>
            <p:spPr>
              <a:xfrm>
                <a:off x="568598" y="739125"/>
                <a:ext cx="327334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sel</a:t>
                </a:r>
                <a:endParaRPr lang="zh-TW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7" name="文字方塊 46"/>
              <p:cNvSpPr txBox="1"/>
              <p:nvPr/>
            </p:nvSpPr>
            <p:spPr>
              <a:xfrm>
                <a:off x="334974" y="970611"/>
                <a:ext cx="535724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aes_en</a:t>
                </a:r>
                <a:endParaRPr lang="zh-TW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48" name="直線單箭頭接點 47"/>
              <p:cNvCxnSpPr/>
              <p:nvPr/>
            </p:nvCxnSpPr>
            <p:spPr>
              <a:xfrm>
                <a:off x="884574" y="866446"/>
                <a:ext cx="339900" cy="95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直線單箭頭接點 48"/>
              <p:cNvCxnSpPr/>
              <p:nvPr/>
            </p:nvCxnSpPr>
            <p:spPr>
              <a:xfrm>
                <a:off x="884574" y="1106080"/>
                <a:ext cx="339900" cy="95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直線單箭頭接點 49"/>
              <p:cNvCxnSpPr/>
              <p:nvPr/>
            </p:nvCxnSpPr>
            <p:spPr>
              <a:xfrm>
                <a:off x="10445046" y="854173"/>
                <a:ext cx="339900" cy="95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直線單箭頭接點 50"/>
              <p:cNvCxnSpPr/>
              <p:nvPr/>
            </p:nvCxnSpPr>
            <p:spPr>
              <a:xfrm>
                <a:off x="10445046" y="1093807"/>
                <a:ext cx="339900" cy="95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直線單箭頭接點 52"/>
              <p:cNvCxnSpPr>
                <a:cxnSpLocks/>
                <a:stCxn id="8" idx="3"/>
              </p:cNvCxnSpPr>
              <p:nvPr/>
            </p:nvCxnSpPr>
            <p:spPr>
              <a:xfrm flipV="1">
                <a:off x="1897056" y="3212251"/>
                <a:ext cx="179047" cy="1278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4" name="文字方塊 53">
                <a:extLst>
                  <a:ext uri="{FF2B5EF4-FFF2-40B4-BE49-F238E27FC236}">
                    <a16:creationId xmlns:a16="http://schemas.microsoft.com/office/drawing/2014/main" id="{00C6BA10-91A1-4AA2-8454-B4F02781F436}"/>
                  </a:ext>
                </a:extLst>
              </p:cNvPr>
              <p:cNvSpPr txBox="1"/>
              <p:nvPr/>
            </p:nvSpPr>
            <p:spPr>
              <a:xfrm>
                <a:off x="5046575" y="5158953"/>
                <a:ext cx="60625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key buffer</a:t>
                </a:r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5" name="文字方塊 54">
                <a:extLst>
                  <a:ext uri="{FF2B5EF4-FFF2-40B4-BE49-F238E27FC236}">
                    <a16:creationId xmlns:a16="http://schemas.microsoft.com/office/drawing/2014/main" id="{29E3AC90-E865-4887-B090-04B2D76FC381}"/>
                  </a:ext>
                </a:extLst>
              </p:cNvPr>
              <p:cNvSpPr txBox="1"/>
              <p:nvPr/>
            </p:nvSpPr>
            <p:spPr>
              <a:xfrm>
                <a:off x="2848622" y="2928735"/>
                <a:ext cx="71365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Initial add rk</a:t>
                </a:r>
                <a:endParaRPr lang="zh-TW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56" name="直線單箭頭接點 55">
                <a:extLst>
                  <a:ext uri="{FF2B5EF4-FFF2-40B4-BE49-F238E27FC236}">
                    <a16:creationId xmlns:a16="http://schemas.microsoft.com/office/drawing/2014/main" id="{D8D2AEAF-FF75-4115-9F31-3667FC114208}"/>
                  </a:ext>
                </a:extLst>
              </p:cNvPr>
              <p:cNvCxnSpPr>
                <a:cxnSpLocks/>
                <a:stCxn id="25" idx="0"/>
              </p:cNvCxnSpPr>
              <p:nvPr/>
            </p:nvCxnSpPr>
            <p:spPr>
              <a:xfrm flipV="1">
                <a:off x="4415579" y="3215557"/>
                <a:ext cx="147421" cy="54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58" name="群組 57">
                <a:extLst>
                  <a:ext uri="{FF2B5EF4-FFF2-40B4-BE49-F238E27FC236}">
                    <a16:creationId xmlns:a16="http://schemas.microsoft.com/office/drawing/2014/main" id="{29A64FA9-5B67-479E-ABAB-EED2E595342B}"/>
                  </a:ext>
                </a:extLst>
              </p:cNvPr>
              <p:cNvGrpSpPr/>
              <p:nvPr/>
            </p:nvGrpSpPr>
            <p:grpSpPr>
              <a:xfrm>
                <a:off x="1168696" y="4427245"/>
                <a:ext cx="235962" cy="557178"/>
                <a:chOff x="1266549" y="4037608"/>
                <a:chExt cx="235962" cy="557178"/>
              </a:xfrm>
            </p:grpSpPr>
            <p:sp>
              <p:nvSpPr>
                <p:cNvPr id="120" name="梯形 119"/>
                <p:cNvSpPr/>
                <p:nvPr/>
              </p:nvSpPr>
              <p:spPr>
                <a:xfrm rot="5400000">
                  <a:off x="1135763" y="4230726"/>
                  <a:ext cx="557178" cy="170942"/>
                </a:xfrm>
                <a:prstGeom prst="trapezoid">
                  <a:avLst>
                    <a:gd name="adj" fmla="val 67308"/>
                  </a:avLst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21" name="文字方塊 120">
                  <a:extLst>
                    <a:ext uri="{FF2B5EF4-FFF2-40B4-BE49-F238E27FC236}">
                      <a16:creationId xmlns:a16="http://schemas.microsoft.com/office/drawing/2014/main" id="{3C0FB30E-2E7B-4572-8C5F-1C38368EDA3F}"/>
                    </a:ext>
                  </a:extLst>
                </p:cNvPr>
                <p:cNvSpPr txBox="1"/>
                <p:nvPr/>
              </p:nvSpPr>
              <p:spPr>
                <a:xfrm>
                  <a:off x="1319370" y="4311247"/>
                  <a:ext cx="93226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1</a:t>
                  </a:r>
                  <a:endParaRPr lang="zh-TW" alt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22" name="文字方塊 121">
                  <a:extLst>
                    <a:ext uri="{FF2B5EF4-FFF2-40B4-BE49-F238E27FC236}">
                      <a16:creationId xmlns:a16="http://schemas.microsoft.com/office/drawing/2014/main" id="{6CF81715-6C03-4E43-A42E-B48BED359873}"/>
                    </a:ext>
                  </a:extLst>
                </p:cNvPr>
                <p:cNvSpPr txBox="1"/>
                <p:nvPr/>
              </p:nvSpPr>
              <p:spPr>
                <a:xfrm>
                  <a:off x="1266549" y="4082094"/>
                  <a:ext cx="23596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TW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0</a:t>
                  </a:r>
                  <a:endParaRPr lang="zh-TW" alt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65" name="直線單箭頭接點 64">
                <a:extLst>
                  <a:ext uri="{FF2B5EF4-FFF2-40B4-BE49-F238E27FC236}">
                    <a16:creationId xmlns:a16="http://schemas.microsoft.com/office/drawing/2014/main" id="{F6312BEA-0D23-4199-A0E9-F36550F3396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69819" y="3191139"/>
                <a:ext cx="197155" cy="209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直線單箭頭接點 65">
                <a:extLst>
                  <a:ext uri="{FF2B5EF4-FFF2-40B4-BE49-F238E27FC236}">
                    <a16:creationId xmlns:a16="http://schemas.microsoft.com/office/drawing/2014/main" id="{B145F295-2AAB-4A51-B578-41748541676C}"/>
                  </a:ext>
                </a:extLst>
              </p:cNvPr>
              <p:cNvCxnSpPr>
                <a:cxnSpLocks/>
                <a:stCxn id="17" idx="6"/>
                <a:endCxn id="118" idx="1"/>
              </p:cNvCxnSpPr>
              <p:nvPr/>
            </p:nvCxnSpPr>
            <p:spPr>
              <a:xfrm>
                <a:off x="3301404" y="3228995"/>
                <a:ext cx="363461" cy="557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直線單箭頭接點 66">
                <a:extLst>
                  <a:ext uri="{FF2B5EF4-FFF2-40B4-BE49-F238E27FC236}">
                    <a16:creationId xmlns:a16="http://schemas.microsoft.com/office/drawing/2014/main" id="{AE4CA188-7BA2-484C-A54D-69BF1443F4D6}"/>
                  </a:ext>
                </a:extLst>
              </p:cNvPr>
              <p:cNvCxnSpPr>
                <a:cxnSpLocks/>
                <a:stCxn id="78" idx="0"/>
                <a:endCxn id="17" idx="4"/>
              </p:cNvCxnSpPr>
              <p:nvPr/>
            </p:nvCxnSpPr>
            <p:spPr>
              <a:xfrm flipH="1" flipV="1">
                <a:off x="3235151" y="3306884"/>
                <a:ext cx="10539" cy="46090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40" name="矩形 339">
                <a:extLst>
                  <a:ext uri="{FF2B5EF4-FFF2-40B4-BE49-F238E27FC236}">
                    <a16:creationId xmlns:a16="http://schemas.microsoft.com/office/drawing/2014/main" id="{10AD898F-0366-4DAC-BBA7-1FFBE8694BF2}"/>
                  </a:ext>
                </a:extLst>
              </p:cNvPr>
              <p:cNvSpPr/>
              <p:nvPr/>
            </p:nvSpPr>
            <p:spPr>
              <a:xfrm>
                <a:off x="6439748" y="1367091"/>
                <a:ext cx="1237321" cy="2558303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127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8" name="文字方塊 67">
                <a:extLst>
                  <a:ext uri="{FF2B5EF4-FFF2-40B4-BE49-F238E27FC236}">
                    <a16:creationId xmlns:a16="http://schemas.microsoft.com/office/drawing/2014/main" id="{DB0EDEFF-AA6A-41CD-A5D7-8A3EC524B9B3}"/>
                  </a:ext>
                </a:extLst>
              </p:cNvPr>
              <p:cNvSpPr txBox="1"/>
              <p:nvPr/>
            </p:nvSpPr>
            <p:spPr>
              <a:xfrm>
                <a:off x="4429331" y="2142996"/>
                <a:ext cx="67518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9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Sub Bytes</a:t>
                </a:r>
                <a:endParaRPr lang="zh-TW" altLang="en-US" sz="9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0" name="橢圓 69">
                <a:extLst>
                  <a:ext uri="{FF2B5EF4-FFF2-40B4-BE49-F238E27FC236}">
                    <a16:creationId xmlns:a16="http://schemas.microsoft.com/office/drawing/2014/main" id="{8B652F53-13F1-4951-95E4-993FF63C1DB2}"/>
                  </a:ext>
                </a:extLst>
              </p:cNvPr>
              <p:cNvSpPr/>
              <p:nvPr/>
            </p:nvSpPr>
            <p:spPr>
              <a:xfrm>
                <a:off x="6948452" y="4831337"/>
                <a:ext cx="39072" cy="44465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72" name="直線接點 71">
                <a:extLst>
                  <a:ext uri="{FF2B5EF4-FFF2-40B4-BE49-F238E27FC236}">
                    <a16:creationId xmlns:a16="http://schemas.microsoft.com/office/drawing/2014/main" id="{58D6F63D-DF44-476E-AD9F-2DA33361418F}"/>
                  </a:ext>
                </a:extLst>
              </p:cNvPr>
              <p:cNvCxnSpPr>
                <a:cxnSpLocks/>
                <a:stCxn id="35" idx="4"/>
              </p:cNvCxnSpPr>
              <p:nvPr/>
            </p:nvCxnSpPr>
            <p:spPr>
              <a:xfrm>
                <a:off x="5643998" y="4875805"/>
                <a:ext cx="5231" cy="79857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3" name="接點: 肘形 59">
                <a:extLst>
                  <a:ext uri="{FF2B5EF4-FFF2-40B4-BE49-F238E27FC236}">
                    <a16:creationId xmlns:a16="http://schemas.microsoft.com/office/drawing/2014/main" id="{EA74DAF1-BE94-4CD4-8363-D7BD7D908AD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650743" y="5094389"/>
                <a:ext cx="1794636" cy="579992"/>
              </a:xfrm>
              <a:prstGeom prst="bentConnector3">
                <a:avLst>
                  <a:gd name="adj1" fmla="val 73884"/>
                </a:avLst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直線接點 73">
                <a:extLst>
                  <a:ext uri="{FF2B5EF4-FFF2-40B4-BE49-F238E27FC236}">
                    <a16:creationId xmlns:a16="http://schemas.microsoft.com/office/drawing/2014/main" id="{017C1408-9C66-4F31-862F-65C31DFE8B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79692" y="4847912"/>
                <a:ext cx="1908000" cy="935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5" name="梯形 74">
                <a:extLst>
                  <a:ext uri="{FF2B5EF4-FFF2-40B4-BE49-F238E27FC236}">
                    <a16:creationId xmlns:a16="http://schemas.microsoft.com/office/drawing/2014/main" id="{136A30A1-0336-4B97-B578-C38C7B54F43A}"/>
                  </a:ext>
                </a:extLst>
              </p:cNvPr>
              <p:cNvSpPr/>
              <p:nvPr/>
            </p:nvSpPr>
            <p:spPr>
              <a:xfrm rot="5400000">
                <a:off x="7242735" y="4888765"/>
                <a:ext cx="557178" cy="170942"/>
              </a:xfrm>
              <a:prstGeom prst="trapezoid">
                <a:avLst>
                  <a:gd name="adj" fmla="val 67308"/>
                </a:avLst>
              </a:prstGeom>
              <a:solidFill>
                <a:schemeClr val="bg1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6" name="矩形 75">
                <a:extLst>
                  <a:ext uri="{FF2B5EF4-FFF2-40B4-BE49-F238E27FC236}">
                    <a16:creationId xmlns:a16="http://schemas.microsoft.com/office/drawing/2014/main" id="{6F2A5BEB-898A-4307-A4F9-D1077BE408EC}"/>
                  </a:ext>
                </a:extLst>
              </p:cNvPr>
              <p:cNvSpPr/>
              <p:nvPr/>
            </p:nvSpPr>
            <p:spPr>
              <a:xfrm>
                <a:off x="6142547" y="4698694"/>
                <a:ext cx="496429" cy="8519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7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Round</a:t>
                </a:r>
              </a:p>
              <a:p>
                <a:pPr algn="ctr"/>
                <a:r>
                  <a:rPr lang="en-US" altLang="zh-TW" sz="7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Keys</a:t>
                </a:r>
              </a:p>
              <a:p>
                <a:pPr algn="ctr"/>
                <a:r>
                  <a:rPr lang="en-US" altLang="zh-TW" sz="7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RAM</a:t>
                </a:r>
                <a:endParaRPr lang="zh-TW" altLang="en-US" sz="7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77" name="接點: 肘形 71">
                <a:extLst>
                  <a:ext uri="{FF2B5EF4-FFF2-40B4-BE49-F238E27FC236}">
                    <a16:creationId xmlns:a16="http://schemas.microsoft.com/office/drawing/2014/main" id="{295A1506-1F87-4360-B41F-AB6620C9A01A}"/>
                  </a:ext>
                </a:extLst>
              </p:cNvPr>
              <p:cNvCxnSpPr>
                <a:cxnSpLocks/>
                <a:stCxn id="75" idx="0"/>
                <a:endCxn id="34" idx="4"/>
              </p:cNvCxnSpPr>
              <p:nvPr/>
            </p:nvCxnSpPr>
            <p:spPr>
              <a:xfrm flipV="1">
                <a:off x="7606795" y="3266915"/>
                <a:ext cx="3055922" cy="1707321"/>
              </a:xfrm>
              <a:prstGeom prst="bentConnector2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8" name="梯形 77">
                <a:extLst>
                  <a:ext uri="{FF2B5EF4-FFF2-40B4-BE49-F238E27FC236}">
                    <a16:creationId xmlns:a16="http://schemas.microsoft.com/office/drawing/2014/main" id="{C638B6A9-2AD3-4304-AF14-6F6CE5468A01}"/>
                  </a:ext>
                </a:extLst>
              </p:cNvPr>
              <p:cNvSpPr/>
              <p:nvPr/>
            </p:nvSpPr>
            <p:spPr>
              <a:xfrm>
                <a:off x="2967101" y="3767785"/>
                <a:ext cx="557178" cy="170942"/>
              </a:xfrm>
              <a:prstGeom prst="trapezoid">
                <a:avLst>
                  <a:gd name="adj" fmla="val 67308"/>
                </a:avLst>
              </a:prstGeom>
              <a:solidFill>
                <a:schemeClr val="bg1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9" name="矩形 78">
                <a:extLst>
                  <a:ext uri="{FF2B5EF4-FFF2-40B4-BE49-F238E27FC236}">
                    <a16:creationId xmlns:a16="http://schemas.microsoft.com/office/drawing/2014/main" id="{F64B9254-DC45-41E0-959F-95D00FABF1F9}"/>
                  </a:ext>
                </a:extLst>
              </p:cNvPr>
              <p:cNvSpPr/>
              <p:nvPr/>
            </p:nvSpPr>
            <p:spPr>
              <a:xfrm>
                <a:off x="2067363" y="5514919"/>
                <a:ext cx="2104843" cy="101361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127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0" name="文字方塊 79">
                <a:extLst>
                  <a:ext uri="{FF2B5EF4-FFF2-40B4-BE49-F238E27FC236}">
                    <a16:creationId xmlns:a16="http://schemas.microsoft.com/office/drawing/2014/main" id="{7E91FBAE-663C-4EE2-81B5-76D3C35BD063}"/>
                  </a:ext>
                </a:extLst>
              </p:cNvPr>
              <p:cNvSpPr txBox="1"/>
              <p:nvPr/>
            </p:nvSpPr>
            <p:spPr>
              <a:xfrm>
                <a:off x="3522453" y="6305440"/>
                <a:ext cx="684803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9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Gfunction</a:t>
                </a:r>
                <a:endParaRPr lang="zh-TW" altLang="en-US" sz="9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1" name="矩形 80">
                <a:extLst>
                  <a:ext uri="{FF2B5EF4-FFF2-40B4-BE49-F238E27FC236}">
                    <a16:creationId xmlns:a16="http://schemas.microsoft.com/office/drawing/2014/main" id="{26A484FF-3589-4E11-BDC3-74141A1113A4}"/>
                  </a:ext>
                </a:extLst>
              </p:cNvPr>
              <p:cNvSpPr/>
              <p:nvPr/>
            </p:nvSpPr>
            <p:spPr>
              <a:xfrm>
                <a:off x="3500724" y="5826092"/>
                <a:ext cx="599610" cy="47590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Add round constants</a:t>
                </a:r>
                <a:endParaRPr lang="zh-TW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3" name="流程圖: 或 82">
                <a:extLst>
                  <a:ext uri="{FF2B5EF4-FFF2-40B4-BE49-F238E27FC236}">
                    <a16:creationId xmlns:a16="http://schemas.microsoft.com/office/drawing/2014/main" id="{FC423356-FA15-46B3-8E10-87DD68831495}"/>
                  </a:ext>
                </a:extLst>
              </p:cNvPr>
              <p:cNvSpPr/>
              <p:nvPr/>
            </p:nvSpPr>
            <p:spPr>
              <a:xfrm>
                <a:off x="3133706" y="4858776"/>
                <a:ext cx="154800" cy="155778"/>
              </a:xfrm>
              <a:prstGeom prst="flowChartOr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4" name="直線單箭頭接點 83">
                <a:extLst>
                  <a:ext uri="{FF2B5EF4-FFF2-40B4-BE49-F238E27FC236}">
                    <a16:creationId xmlns:a16="http://schemas.microsoft.com/office/drawing/2014/main" id="{F9C29E27-42D8-4A0E-AD6A-6173ED0016B9}"/>
                  </a:ext>
                </a:extLst>
              </p:cNvPr>
              <p:cNvCxnSpPr>
                <a:cxnSpLocks/>
                <a:stCxn id="83" idx="6"/>
              </p:cNvCxnSpPr>
              <p:nvPr/>
            </p:nvCxnSpPr>
            <p:spPr>
              <a:xfrm flipV="1">
                <a:off x="3266212" y="4938110"/>
                <a:ext cx="425643" cy="409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87" name="橢圓 86">
                <a:extLst>
                  <a:ext uri="{FF2B5EF4-FFF2-40B4-BE49-F238E27FC236}">
                    <a16:creationId xmlns:a16="http://schemas.microsoft.com/office/drawing/2014/main" id="{DF19F15A-8736-4AD6-9873-16176C57A1A5}"/>
                  </a:ext>
                </a:extLst>
              </p:cNvPr>
              <p:cNvSpPr/>
              <p:nvPr/>
            </p:nvSpPr>
            <p:spPr>
              <a:xfrm>
                <a:off x="3194012" y="5366189"/>
                <a:ext cx="39072" cy="44465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8" name="橢圓 87">
                <a:extLst>
                  <a:ext uri="{FF2B5EF4-FFF2-40B4-BE49-F238E27FC236}">
                    <a16:creationId xmlns:a16="http://schemas.microsoft.com/office/drawing/2014/main" id="{8E772145-BC04-447D-BA51-63DC8A9A3C12}"/>
                  </a:ext>
                </a:extLst>
              </p:cNvPr>
              <p:cNvSpPr/>
              <p:nvPr/>
            </p:nvSpPr>
            <p:spPr>
              <a:xfrm>
                <a:off x="2287144" y="4701576"/>
                <a:ext cx="39072" cy="44465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9" name="直線單箭頭接點 88">
                <a:extLst>
                  <a:ext uri="{FF2B5EF4-FFF2-40B4-BE49-F238E27FC236}">
                    <a16:creationId xmlns:a16="http://schemas.microsoft.com/office/drawing/2014/main" id="{3A0FA0E7-1DA9-4FC9-AC75-CC7982465F4F}"/>
                  </a:ext>
                </a:extLst>
              </p:cNvPr>
              <p:cNvCxnSpPr>
                <a:cxnSpLocks/>
                <a:stCxn id="87" idx="0"/>
                <a:endCxn id="83" idx="4"/>
              </p:cNvCxnSpPr>
              <p:nvPr/>
            </p:nvCxnSpPr>
            <p:spPr>
              <a:xfrm flipH="1" flipV="1">
                <a:off x="3211106" y="5014554"/>
                <a:ext cx="2442" cy="35163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接點: 肘形 137">
                <a:extLst>
                  <a:ext uri="{FF2B5EF4-FFF2-40B4-BE49-F238E27FC236}">
                    <a16:creationId xmlns:a16="http://schemas.microsoft.com/office/drawing/2014/main" id="{56727ABB-0AE3-4254-B288-7C35F7B2009B}"/>
                  </a:ext>
                </a:extLst>
              </p:cNvPr>
              <p:cNvCxnSpPr>
                <a:cxnSpLocks/>
                <a:endCxn id="83" idx="2"/>
              </p:cNvCxnSpPr>
              <p:nvPr/>
            </p:nvCxnSpPr>
            <p:spPr>
              <a:xfrm>
                <a:off x="2304042" y="4763491"/>
                <a:ext cx="829664" cy="178718"/>
              </a:xfrm>
              <a:prstGeom prst="bentConnector3">
                <a:avLst>
                  <a:gd name="adj1" fmla="val 251"/>
                </a:avLst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直線接點 90">
                <a:extLst>
                  <a:ext uri="{FF2B5EF4-FFF2-40B4-BE49-F238E27FC236}">
                    <a16:creationId xmlns:a16="http://schemas.microsoft.com/office/drawing/2014/main" id="{53BBB886-809C-432C-B921-BB66893985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6144" y="4872359"/>
                <a:ext cx="0" cy="38591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接點: 肘形 144">
                <a:extLst>
                  <a:ext uri="{FF2B5EF4-FFF2-40B4-BE49-F238E27FC236}">
                    <a16:creationId xmlns:a16="http://schemas.microsoft.com/office/drawing/2014/main" id="{A0ADA760-BB42-41E5-B7DA-303758F3D058}"/>
                  </a:ext>
                </a:extLst>
              </p:cNvPr>
              <p:cNvCxnSpPr>
                <a:cxnSpLocks/>
                <a:endCxn id="79" idx="1"/>
              </p:cNvCxnSpPr>
              <p:nvPr/>
            </p:nvCxnSpPr>
            <p:spPr>
              <a:xfrm rot="5400000">
                <a:off x="1767279" y="5549319"/>
                <a:ext cx="838953" cy="238783"/>
              </a:xfrm>
              <a:prstGeom prst="bentConnector4">
                <a:avLst>
                  <a:gd name="adj1" fmla="val 1453"/>
                  <a:gd name="adj2" fmla="val 195735"/>
                </a:avLst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3" name="直線接點 92">
                <a:extLst>
                  <a:ext uri="{FF2B5EF4-FFF2-40B4-BE49-F238E27FC236}">
                    <a16:creationId xmlns:a16="http://schemas.microsoft.com/office/drawing/2014/main" id="{AB523972-0671-4626-96DC-6F7C2961AC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179863" y="6097659"/>
                <a:ext cx="367178" cy="1643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直線接點 93">
                <a:extLst>
                  <a:ext uri="{FF2B5EF4-FFF2-40B4-BE49-F238E27FC236}">
                    <a16:creationId xmlns:a16="http://schemas.microsoft.com/office/drawing/2014/main" id="{35E76A27-E483-479E-9D8B-0BDD424ACD0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559741" y="5330783"/>
                <a:ext cx="1" cy="770104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接點: 肘形 266">
                <a:extLst>
                  <a:ext uri="{FF2B5EF4-FFF2-40B4-BE49-F238E27FC236}">
                    <a16:creationId xmlns:a16="http://schemas.microsoft.com/office/drawing/2014/main" id="{2A17E919-AED5-4D28-9884-E98378E89A0A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4230608" y="5181792"/>
                <a:ext cx="378458" cy="279810"/>
              </a:xfrm>
              <a:prstGeom prst="bentConnector4">
                <a:avLst>
                  <a:gd name="adj1" fmla="val 51805"/>
                  <a:gd name="adj2" fmla="val 196541"/>
                </a:avLst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直線單箭頭接點 96">
                <a:extLst>
                  <a:ext uri="{FF2B5EF4-FFF2-40B4-BE49-F238E27FC236}">
                    <a16:creationId xmlns:a16="http://schemas.microsoft.com/office/drawing/2014/main" id="{A54AF43A-CB44-4860-8AF8-AFAA7465A9A9}"/>
                  </a:ext>
                </a:extLst>
              </p:cNvPr>
              <p:cNvCxnSpPr/>
              <p:nvPr/>
            </p:nvCxnSpPr>
            <p:spPr>
              <a:xfrm>
                <a:off x="2875927" y="6105661"/>
                <a:ext cx="234151" cy="187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直線單箭頭接點 97">
                <a:extLst>
                  <a:ext uri="{FF2B5EF4-FFF2-40B4-BE49-F238E27FC236}">
                    <a16:creationId xmlns:a16="http://schemas.microsoft.com/office/drawing/2014/main" id="{D6B9993B-1976-4153-9D22-FA4AF58C3167}"/>
                  </a:ext>
                </a:extLst>
              </p:cNvPr>
              <p:cNvCxnSpPr/>
              <p:nvPr/>
            </p:nvCxnSpPr>
            <p:spPr>
              <a:xfrm>
                <a:off x="3263611" y="6097659"/>
                <a:ext cx="234151" cy="187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9" name="矩形 98">
                <a:extLst>
                  <a:ext uri="{FF2B5EF4-FFF2-40B4-BE49-F238E27FC236}">
                    <a16:creationId xmlns:a16="http://schemas.microsoft.com/office/drawing/2014/main" id="{8EE0A652-D0BE-4ABF-9C58-3A4E86D0A98D}"/>
                  </a:ext>
                </a:extLst>
              </p:cNvPr>
              <p:cNvSpPr/>
              <p:nvPr/>
            </p:nvSpPr>
            <p:spPr>
              <a:xfrm rot="5400000">
                <a:off x="2825723" y="5900777"/>
                <a:ext cx="837967" cy="25394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Shift rows</a:t>
                </a:r>
                <a:endParaRPr lang="zh-TW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01" name="直線單箭頭接點 100">
                <a:extLst>
                  <a:ext uri="{FF2B5EF4-FFF2-40B4-BE49-F238E27FC236}">
                    <a16:creationId xmlns:a16="http://schemas.microsoft.com/office/drawing/2014/main" id="{39F9F64C-1DF1-45E4-8A0B-9428E40BDA82}"/>
                  </a:ext>
                </a:extLst>
              </p:cNvPr>
              <p:cNvCxnSpPr>
                <a:cxnSpLocks/>
                <a:endCxn id="75" idx="3"/>
              </p:cNvCxnSpPr>
              <p:nvPr/>
            </p:nvCxnSpPr>
            <p:spPr>
              <a:xfrm flipV="1">
                <a:off x="7521324" y="5195296"/>
                <a:ext cx="0" cy="5284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2" name="文字方塊 101">
                <a:extLst>
                  <a:ext uri="{FF2B5EF4-FFF2-40B4-BE49-F238E27FC236}">
                    <a16:creationId xmlns:a16="http://schemas.microsoft.com/office/drawing/2014/main" id="{199EB2D3-3737-49F9-A238-9200759E6E0F}"/>
                  </a:ext>
                </a:extLst>
              </p:cNvPr>
              <p:cNvSpPr txBox="1"/>
              <p:nvPr/>
            </p:nvSpPr>
            <p:spPr>
              <a:xfrm>
                <a:off x="7306470" y="5700693"/>
                <a:ext cx="47000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mode</a:t>
                </a:r>
                <a:endParaRPr lang="zh-TW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42" name="群組 141"/>
              <p:cNvGrpSpPr/>
              <p:nvPr/>
            </p:nvGrpSpPr>
            <p:grpSpPr>
              <a:xfrm>
                <a:off x="4566947" y="2584468"/>
                <a:ext cx="662933" cy="1268788"/>
                <a:chOff x="7030386" y="2693652"/>
                <a:chExt cx="662933" cy="1268788"/>
              </a:xfrm>
            </p:grpSpPr>
            <p:sp>
              <p:nvSpPr>
                <p:cNvPr id="132" name="矩形 131">
                  <a:extLst>
                    <a:ext uri="{FF2B5EF4-FFF2-40B4-BE49-F238E27FC236}">
                      <a16:creationId xmlns:a16="http://schemas.microsoft.com/office/drawing/2014/main" id="{D7913427-9179-49B0-A843-3B4906DF41CE}"/>
                    </a:ext>
                  </a:extLst>
                </p:cNvPr>
                <p:cNvSpPr/>
                <p:nvPr/>
              </p:nvSpPr>
              <p:spPr>
                <a:xfrm>
                  <a:off x="7110104" y="2693652"/>
                  <a:ext cx="583215" cy="118800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IP01</a:t>
                  </a:r>
                </a:p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(pre-sbox computer)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31" name="矩形 130">
                  <a:extLst>
                    <a:ext uri="{FF2B5EF4-FFF2-40B4-BE49-F238E27FC236}">
                      <a16:creationId xmlns:a16="http://schemas.microsoft.com/office/drawing/2014/main" id="{D7913427-9179-49B0-A843-3B4906DF41CE}"/>
                    </a:ext>
                  </a:extLst>
                </p:cNvPr>
                <p:cNvSpPr/>
                <p:nvPr/>
              </p:nvSpPr>
              <p:spPr>
                <a:xfrm>
                  <a:off x="7095093" y="2710047"/>
                  <a:ext cx="583215" cy="118800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IP01</a:t>
                  </a:r>
                </a:p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(pre-sbox computer)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矩形 60">
                  <a:extLst>
                    <a:ext uri="{FF2B5EF4-FFF2-40B4-BE49-F238E27FC236}">
                      <a16:creationId xmlns:a16="http://schemas.microsoft.com/office/drawing/2014/main" id="{D7913427-9179-49B0-A843-3B4906DF41CE}"/>
                    </a:ext>
                  </a:extLst>
                </p:cNvPr>
                <p:cNvSpPr/>
                <p:nvPr/>
              </p:nvSpPr>
              <p:spPr>
                <a:xfrm>
                  <a:off x="7079214" y="2723528"/>
                  <a:ext cx="583215" cy="118800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IP01</a:t>
                  </a:r>
                </a:p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(pre-sbox computer)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33" name="矩形 132">
                  <a:extLst>
                    <a:ext uri="{FF2B5EF4-FFF2-40B4-BE49-F238E27FC236}">
                      <a16:creationId xmlns:a16="http://schemas.microsoft.com/office/drawing/2014/main" id="{D7913427-9179-49B0-A843-3B4906DF41CE}"/>
                    </a:ext>
                  </a:extLst>
                </p:cNvPr>
                <p:cNvSpPr/>
                <p:nvPr/>
              </p:nvSpPr>
              <p:spPr>
                <a:xfrm>
                  <a:off x="7063657" y="2742183"/>
                  <a:ext cx="583215" cy="118800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IP01</a:t>
                  </a:r>
                </a:p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(pre-sbox computer)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34" name="矩形 133">
                  <a:extLst>
                    <a:ext uri="{FF2B5EF4-FFF2-40B4-BE49-F238E27FC236}">
                      <a16:creationId xmlns:a16="http://schemas.microsoft.com/office/drawing/2014/main" id="{D7913427-9179-49B0-A843-3B4906DF41CE}"/>
                    </a:ext>
                  </a:extLst>
                </p:cNvPr>
                <p:cNvSpPr/>
                <p:nvPr/>
              </p:nvSpPr>
              <p:spPr>
                <a:xfrm>
                  <a:off x="7048646" y="2758578"/>
                  <a:ext cx="583215" cy="118800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IP01</a:t>
                  </a:r>
                </a:p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(pre-sbox computer)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35" name="矩形 134">
                  <a:extLst>
                    <a:ext uri="{FF2B5EF4-FFF2-40B4-BE49-F238E27FC236}">
                      <a16:creationId xmlns:a16="http://schemas.microsoft.com/office/drawing/2014/main" id="{D7913427-9179-49B0-A843-3B4906DF41CE}"/>
                    </a:ext>
                  </a:extLst>
                </p:cNvPr>
                <p:cNvSpPr/>
                <p:nvPr/>
              </p:nvSpPr>
              <p:spPr>
                <a:xfrm>
                  <a:off x="7030386" y="2774440"/>
                  <a:ext cx="583215" cy="118800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IP01</a:t>
                  </a:r>
                </a:p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(sbox computer)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136" name="文字方塊 135"/>
              <p:cNvSpPr txBox="1"/>
              <p:nvPr/>
            </p:nvSpPr>
            <p:spPr>
              <a:xfrm>
                <a:off x="4980210" y="2415890"/>
                <a:ext cx="33855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x16</a:t>
                </a:r>
                <a:endParaRPr lang="zh-TW" alt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41" name="直線單箭頭接點 140">
                <a:extLst>
                  <a:ext uri="{FF2B5EF4-FFF2-40B4-BE49-F238E27FC236}">
                    <a16:creationId xmlns:a16="http://schemas.microsoft.com/office/drawing/2014/main" id="{D8D2AEAF-FF75-4115-9F31-3667FC11420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191876" y="3215558"/>
                <a:ext cx="147421" cy="54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143" name="群組 142"/>
              <p:cNvGrpSpPr/>
              <p:nvPr/>
            </p:nvGrpSpPr>
            <p:grpSpPr>
              <a:xfrm>
                <a:off x="5646488" y="2575916"/>
                <a:ext cx="662933" cy="1268788"/>
                <a:chOff x="7030386" y="2693652"/>
                <a:chExt cx="662933" cy="1268788"/>
              </a:xfrm>
            </p:grpSpPr>
            <p:sp>
              <p:nvSpPr>
                <p:cNvPr id="144" name="矩形 143">
                  <a:extLst>
                    <a:ext uri="{FF2B5EF4-FFF2-40B4-BE49-F238E27FC236}">
                      <a16:creationId xmlns:a16="http://schemas.microsoft.com/office/drawing/2014/main" id="{D7913427-9179-49B0-A843-3B4906DF41CE}"/>
                    </a:ext>
                  </a:extLst>
                </p:cNvPr>
                <p:cNvSpPr/>
                <p:nvPr/>
              </p:nvSpPr>
              <p:spPr>
                <a:xfrm>
                  <a:off x="7110104" y="2693652"/>
                  <a:ext cx="583215" cy="118800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IP01</a:t>
                  </a:r>
                </a:p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(pre-sbox computer)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45" name="矩形 144">
                  <a:extLst>
                    <a:ext uri="{FF2B5EF4-FFF2-40B4-BE49-F238E27FC236}">
                      <a16:creationId xmlns:a16="http://schemas.microsoft.com/office/drawing/2014/main" id="{D7913427-9179-49B0-A843-3B4906DF41CE}"/>
                    </a:ext>
                  </a:extLst>
                </p:cNvPr>
                <p:cNvSpPr/>
                <p:nvPr/>
              </p:nvSpPr>
              <p:spPr>
                <a:xfrm>
                  <a:off x="7095093" y="2710047"/>
                  <a:ext cx="583215" cy="118800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IP01</a:t>
                  </a:r>
                </a:p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(pre-sbox computer)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46" name="矩形 145">
                  <a:extLst>
                    <a:ext uri="{FF2B5EF4-FFF2-40B4-BE49-F238E27FC236}">
                      <a16:creationId xmlns:a16="http://schemas.microsoft.com/office/drawing/2014/main" id="{D7913427-9179-49B0-A843-3B4906DF41CE}"/>
                    </a:ext>
                  </a:extLst>
                </p:cNvPr>
                <p:cNvSpPr/>
                <p:nvPr/>
              </p:nvSpPr>
              <p:spPr>
                <a:xfrm>
                  <a:off x="7079214" y="2723528"/>
                  <a:ext cx="583215" cy="118800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IP01</a:t>
                  </a:r>
                </a:p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(pre-sbox computer)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47" name="矩形 146">
                  <a:extLst>
                    <a:ext uri="{FF2B5EF4-FFF2-40B4-BE49-F238E27FC236}">
                      <a16:creationId xmlns:a16="http://schemas.microsoft.com/office/drawing/2014/main" id="{D7913427-9179-49B0-A843-3B4906DF41CE}"/>
                    </a:ext>
                  </a:extLst>
                </p:cNvPr>
                <p:cNvSpPr/>
                <p:nvPr/>
              </p:nvSpPr>
              <p:spPr>
                <a:xfrm>
                  <a:off x="7063657" y="2742183"/>
                  <a:ext cx="583215" cy="118800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IP01</a:t>
                  </a:r>
                </a:p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(pre-sbox computer)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48" name="矩形 147">
                  <a:extLst>
                    <a:ext uri="{FF2B5EF4-FFF2-40B4-BE49-F238E27FC236}">
                      <a16:creationId xmlns:a16="http://schemas.microsoft.com/office/drawing/2014/main" id="{D7913427-9179-49B0-A843-3B4906DF41CE}"/>
                    </a:ext>
                  </a:extLst>
                </p:cNvPr>
                <p:cNvSpPr/>
                <p:nvPr/>
              </p:nvSpPr>
              <p:spPr>
                <a:xfrm>
                  <a:off x="7048646" y="2758578"/>
                  <a:ext cx="583215" cy="118800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IP01</a:t>
                  </a:r>
                </a:p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(pre-sbox computer)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49" name="矩形 148">
                  <a:extLst>
                    <a:ext uri="{FF2B5EF4-FFF2-40B4-BE49-F238E27FC236}">
                      <a16:creationId xmlns:a16="http://schemas.microsoft.com/office/drawing/2014/main" id="{D7913427-9179-49B0-A843-3B4906DF41CE}"/>
                    </a:ext>
                  </a:extLst>
                </p:cNvPr>
                <p:cNvSpPr/>
                <p:nvPr/>
              </p:nvSpPr>
              <p:spPr>
                <a:xfrm>
                  <a:off x="7030386" y="2774440"/>
                  <a:ext cx="583215" cy="118800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IP02</a:t>
                  </a:r>
                </a:p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(sbox computer)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24" name="群組 23"/>
              <p:cNvGrpSpPr/>
              <p:nvPr/>
            </p:nvGrpSpPr>
            <p:grpSpPr>
              <a:xfrm>
                <a:off x="5334643" y="1440935"/>
                <a:ext cx="163288" cy="2520000"/>
                <a:chOff x="7916191" y="2419045"/>
                <a:chExt cx="191069" cy="1498494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23" name="矩形 122"/>
                <p:cNvSpPr/>
                <p:nvPr/>
              </p:nvSpPr>
              <p:spPr>
                <a:xfrm>
                  <a:off x="7916191" y="2419045"/>
                  <a:ext cx="191069" cy="1498493"/>
                </a:xfrm>
                <a:prstGeom prst="rect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24" name="等腰三角形 123"/>
                <p:cNvSpPr/>
                <p:nvPr/>
              </p:nvSpPr>
              <p:spPr>
                <a:xfrm>
                  <a:off x="7925098" y="3837306"/>
                  <a:ext cx="180476" cy="80233"/>
                </a:xfrm>
                <a:prstGeom prst="triangle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150" name="文字方塊 149"/>
              <p:cNvSpPr txBox="1"/>
              <p:nvPr/>
            </p:nvSpPr>
            <p:spPr>
              <a:xfrm>
                <a:off x="6046714" y="2409492"/>
                <a:ext cx="33855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x16</a:t>
                </a:r>
                <a:endParaRPr lang="zh-TW" altLang="en-US" sz="8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53" name="群組 152"/>
              <p:cNvGrpSpPr/>
              <p:nvPr/>
            </p:nvGrpSpPr>
            <p:grpSpPr>
              <a:xfrm>
                <a:off x="2203474" y="5638488"/>
                <a:ext cx="763486" cy="704097"/>
                <a:chOff x="2203474" y="5481536"/>
                <a:chExt cx="763486" cy="704097"/>
              </a:xfrm>
            </p:grpSpPr>
            <p:grpSp>
              <p:nvGrpSpPr>
                <p:cNvPr id="106" name="群組 105"/>
                <p:cNvGrpSpPr/>
                <p:nvPr/>
              </p:nvGrpSpPr>
              <p:grpSpPr>
                <a:xfrm>
                  <a:off x="2254166" y="5657014"/>
                  <a:ext cx="618106" cy="479664"/>
                  <a:chOff x="568866" y="4794033"/>
                  <a:chExt cx="539086" cy="702859"/>
                </a:xfrm>
                <a:solidFill>
                  <a:schemeClr val="bg1">
                    <a:lumMod val="85000"/>
                  </a:schemeClr>
                </a:solidFill>
              </p:grpSpPr>
              <p:sp>
                <p:nvSpPr>
                  <p:cNvPr id="116" name="矩形 115"/>
                  <p:cNvSpPr/>
                  <p:nvPr/>
                </p:nvSpPr>
                <p:spPr>
                  <a:xfrm>
                    <a:off x="568866" y="4794033"/>
                    <a:ext cx="539086" cy="702859"/>
                  </a:xfrm>
                  <a:prstGeom prst="rect">
                    <a:avLst/>
                  </a:prstGeom>
                  <a:grpFill/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Sbox</a:t>
                    </a:r>
                    <a:b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</a:br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Computer</a:t>
                    </a:r>
                    <a:endParaRPr lang="zh-TW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17" name="等腰三角形 116"/>
                  <p:cNvSpPr/>
                  <p:nvPr/>
                </p:nvSpPr>
                <p:spPr>
                  <a:xfrm>
                    <a:off x="767421" y="5364063"/>
                    <a:ext cx="125372" cy="132829"/>
                  </a:xfrm>
                  <a:prstGeom prst="triangle">
                    <a:avLst/>
                  </a:prstGeom>
                  <a:grpFill/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 sz="8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grpSp>
              <p:nvGrpSpPr>
                <p:cNvPr id="107" name="群組 106">
                  <a:extLst>
                    <a:ext uri="{FF2B5EF4-FFF2-40B4-BE49-F238E27FC236}">
                      <a16:creationId xmlns:a16="http://schemas.microsoft.com/office/drawing/2014/main" id="{58A5D73B-D95A-44FF-A723-9344EEFF4D50}"/>
                    </a:ext>
                  </a:extLst>
                </p:cNvPr>
                <p:cNvGrpSpPr/>
                <p:nvPr/>
              </p:nvGrpSpPr>
              <p:grpSpPr>
                <a:xfrm>
                  <a:off x="2238021" y="5672290"/>
                  <a:ext cx="618106" cy="479664"/>
                  <a:chOff x="568866" y="4794033"/>
                  <a:chExt cx="539086" cy="702859"/>
                </a:xfrm>
                <a:solidFill>
                  <a:schemeClr val="bg1">
                    <a:lumMod val="85000"/>
                  </a:schemeClr>
                </a:solidFill>
              </p:grpSpPr>
              <p:sp>
                <p:nvSpPr>
                  <p:cNvPr id="114" name="矩形 113">
                    <a:extLst>
                      <a:ext uri="{FF2B5EF4-FFF2-40B4-BE49-F238E27FC236}">
                        <a16:creationId xmlns:a16="http://schemas.microsoft.com/office/drawing/2014/main" id="{FC97921F-5FAB-41A6-BF40-7A116F6A9A18}"/>
                      </a:ext>
                    </a:extLst>
                  </p:cNvPr>
                  <p:cNvSpPr/>
                  <p:nvPr/>
                </p:nvSpPr>
                <p:spPr>
                  <a:xfrm>
                    <a:off x="568866" y="4794033"/>
                    <a:ext cx="539086" cy="702859"/>
                  </a:xfrm>
                  <a:prstGeom prst="rect">
                    <a:avLst/>
                  </a:prstGeom>
                  <a:grpFill/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Sbox</a:t>
                    </a:r>
                    <a:b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</a:br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Computer</a:t>
                    </a:r>
                    <a:endParaRPr lang="zh-TW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15" name="等腰三角形 114">
                    <a:extLst>
                      <a:ext uri="{FF2B5EF4-FFF2-40B4-BE49-F238E27FC236}">
                        <a16:creationId xmlns:a16="http://schemas.microsoft.com/office/drawing/2014/main" id="{0E5748E3-4F93-4FA0-83D4-F7B46DB43200}"/>
                      </a:ext>
                    </a:extLst>
                  </p:cNvPr>
                  <p:cNvSpPr/>
                  <p:nvPr/>
                </p:nvSpPr>
                <p:spPr>
                  <a:xfrm>
                    <a:off x="767421" y="5364063"/>
                    <a:ext cx="125372" cy="132829"/>
                  </a:xfrm>
                  <a:prstGeom prst="triangle">
                    <a:avLst/>
                  </a:prstGeom>
                  <a:grpFill/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 sz="8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grpSp>
              <p:nvGrpSpPr>
                <p:cNvPr id="108" name="群組 107">
                  <a:extLst>
                    <a:ext uri="{FF2B5EF4-FFF2-40B4-BE49-F238E27FC236}">
                      <a16:creationId xmlns:a16="http://schemas.microsoft.com/office/drawing/2014/main" id="{7CF137A0-4FF5-4B8D-B1CB-AB3F2CAF70C1}"/>
                    </a:ext>
                  </a:extLst>
                </p:cNvPr>
                <p:cNvGrpSpPr/>
                <p:nvPr/>
              </p:nvGrpSpPr>
              <p:grpSpPr>
                <a:xfrm>
                  <a:off x="2220095" y="5689225"/>
                  <a:ext cx="618106" cy="479664"/>
                  <a:chOff x="568866" y="4794033"/>
                  <a:chExt cx="539086" cy="702859"/>
                </a:xfrm>
                <a:solidFill>
                  <a:schemeClr val="bg1">
                    <a:lumMod val="85000"/>
                  </a:schemeClr>
                </a:solidFill>
              </p:grpSpPr>
              <p:sp>
                <p:nvSpPr>
                  <p:cNvPr id="112" name="矩形 111">
                    <a:extLst>
                      <a:ext uri="{FF2B5EF4-FFF2-40B4-BE49-F238E27FC236}">
                        <a16:creationId xmlns:a16="http://schemas.microsoft.com/office/drawing/2014/main" id="{A4EDE7EC-7614-4145-B8C5-1637D19B25B4}"/>
                      </a:ext>
                    </a:extLst>
                  </p:cNvPr>
                  <p:cNvSpPr/>
                  <p:nvPr/>
                </p:nvSpPr>
                <p:spPr>
                  <a:xfrm>
                    <a:off x="568866" y="4794033"/>
                    <a:ext cx="539086" cy="702859"/>
                  </a:xfrm>
                  <a:prstGeom prst="rect">
                    <a:avLst/>
                  </a:prstGeom>
                  <a:grpFill/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Sbox</a:t>
                    </a:r>
                    <a:b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</a:br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Computer</a:t>
                    </a:r>
                    <a:endParaRPr lang="zh-TW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13" name="等腰三角形 112">
                    <a:extLst>
                      <a:ext uri="{FF2B5EF4-FFF2-40B4-BE49-F238E27FC236}">
                        <a16:creationId xmlns:a16="http://schemas.microsoft.com/office/drawing/2014/main" id="{D8233DBC-659E-496C-A288-718FE69A67EE}"/>
                      </a:ext>
                    </a:extLst>
                  </p:cNvPr>
                  <p:cNvSpPr/>
                  <p:nvPr/>
                </p:nvSpPr>
                <p:spPr>
                  <a:xfrm>
                    <a:off x="767421" y="5364063"/>
                    <a:ext cx="125372" cy="132829"/>
                  </a:xfrm>
                  <a:prstGeom prst="triangle">
                    <a:avLst/>
                  </a:prstGeom>
                  <a:grpFill/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 sz="8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sp>
              <p:nvSpPr>
                <p:cNvPr id="110" name="矩形 109">
                  <a:extLst>
                    <a:ext uri="{FF2B5EF4-FFF2-40B4-BE49-F238E27FC236}">
                      <a16:creationId xmlns:a16="http://schemas.microsoft.com/office/drawing/2014/main" id="{E8B3E040-D609-4E2F-A051-F03FF1EDF28C}"/>
                    </a:ext>
                  </a:extLst>
                </p:cNvPr>
                <p:cNvSpPr/>
                <p:nvPr/>
              </p:nvSpPr>
              <p:spPr>
                <a:xfrm>
                  <a:off x="2203474" y="5705969"/>
                  <a:ext cx="618106" cy="47966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Sbox</a:t>
                  </a:r>
                  <a:b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</a:br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Computer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52" name="文字方塊 151"/>
                <p:cNvSpPr txBox="1"/>
                <p:nvPr/>
              </p:nvSpPr>
              <p:spPr>
                <a:xfrm>
                  <a:off x="2679702" y="5481536"/>
                  <a:ext cx="287258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TW" sz="8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x4</a:t>
                  </a:r>
                  <a:endParaRPr lang="zh-TW" altLang="en-US" sz="8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158" name="群組 157">
                <a:extLst>
                  <a:ext uri="{FF2B5EF4-FFF2-40B4-BE49-F238E27FC236}">
                    <a16:creationId xmlns:a16="http://schemas.microsoft.com/office/drawing/2014/main" id="{29A64FA9-5B67-479E-ABAB-EED2E595342B}"/>
                  </a:ext>
                </a:extLst>
              </p:cNvPr>
              <p:cNvGrpSpPr/>
              <p:nvPr/>
            </p:nvGrpSpPr>
            <p:grpSpPr>
              <a:xfrm>
                <a:off x="3630397" y="4537211"/>
                <a:ext cx="235962" cy="557178"/>
                <a:chOff x="1266549" y="4037608"/>
                <a:chExt cx="235962" cy="557178"/>
              </a:xfrm>
            </p:grpSpPr>
            <p:sp>
              <p:nvSpPr>
                <p:cNvPr id="159" name="梯形 158"/>
                <p:cNvSpPr/>
                <p:nvPr/>
              </p:nvSpPr>
              <p:spPr>
                <a:xfrm rot="5400000">
                  <a:off x="1135763" y="4230726"/>
                  <a:ext cx="557178" cy="170942"/>
                </a:xfrm>
                <a:prstGeom prst="trapezoid">
                  <a:avLst>
                    <a:gd name="adj" fmla="val 67308"/>
                  </a:avLst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60" name="文字方塊 159">
                  <a:extLst>
                    <a:ext uri="{FF2B5EF4-FFF2-40B4-BE49-F238E27FC236}">
                      <a16:creationId xmlns:a16="http://schemas.microsoft.com/office/drawing/2014/main" id="{3C0FB30E-2E7B-4572-8C5F-1C38368EDA3F}"/>
                    </a:ext>
                  </a:extLst>
                </p:cNvPr>
                <p:cNvSpPr txBox="1"/>
                <p:nvPr/>
              </p:nvSpPr>
              <p:spPr>
                <a:xfrm>
                  <a:off x="1319370" y="4311247"/>
                  <a:ext cx="93226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1</a:t>
                  </a:r>
                  <a:endParaRPr lang="zh-TW" alt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61" name="文字方塊 160">
                  <a:extLst>
                    <a:ext uri="{FF2B5EF4-FFF2-40B4-BE49-F238E27FC236}">
                      <a16:creationId xmlns:a16="http://schemas.microsoft.com/office/drawing/2014/main" id="{6CF81715-6C03-4E43-A42E-B48BED359873}"/>
                    </a:ext>
                  </a:extLst>
                </p:cNvPr>
                <p:cNvSpPr txBox="1"/>
                <p:nvPr/>
              </p:nvSpPr>
              <p:spPr>
                <a:xfrm>
                  <a:off x="1266549" y="4082094"/>
                  <a:ext cx="23596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TW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0</a:t>
                  </a:r>
                  <a:endParaRPr lang="zh-TW" alt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162" name="群組 161">
                <a:extLst>
                  <a:ext uri="{FF2B5EF4-FFF2-40B4-BE49-F238E27FC236}">
                    <a16:creationId xmlns:a16="http://schemas.microsoft.com/office/drawing/2014/main" id="{29A64FA9-5B67-479E-ABAB-EED2E595342B}"/>
                  </a:ext>
                </a:extLst>
              </p:cNvPr>
              <p:cNvGrpSpPr/>
              <p:nvPr/>
            </p:nvGrpSpPr>
            <p:grpSpPr>
              <a:xfrm>
                <a:off x="4206391" y="4727822"/>
                <a:ext cx="235962" cy="557178"/>
                <a:chOff x="1266549" y="4037608"/>
                <a:chExt cx="235962" cy="557178"/>
              </a:xfrm>
            </p:grpSpPr>
            <p:sp>
              <p:nvSpPr>
                <p:cNvPr id="163" name="梯形 162"/>
                <p:cNvSpPr/>
                <p:nvPr/>
              </p:nvSpPr>
              <p:spPr>
                <a:xfrm rot="5400000">
                  <a:off x="1135763" y="4230726"/>
                  <a:ext cx="557178" cy="170942"/>
                </a:xfrm>
                <a:prstGeom prst="trapezoid">
                  <a:avLst>
                    <a:gd name="adj" fmla="val 67308"/>
                  </a:avLst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64" name="文字方塊 163">
                  <a:extLst>
                    <a:ext uri="{FF2B5EF4-FFF2-40B4-BE49-F238E27FC236}">
                      <a16:creationId xmlns:a16="http://schemas.microsoft.com/office/drawing/2014/main" id="{3C0FB30E-2E7B-4572-8C5F-1C38368EDA3F}"/>
                    </a:ext>
                  </a:extLst>
                </p:cNvPr>
                <p:cNvSpPr txBox="1"/>
                <p:nvPr/>
              </p:nvSpPr>
              <p:spPr>
                <a:xfrm>
                  <a:off x="1319370" y="4311247"/>
                  <a:ext cx="93226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1</a:t>
                  </a:r>
                  <a:endParaRPr lang="zh-TW" alt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65" name="文字方塊 164">
                  <a:extLst>
                    <a:ext uri="{FF2B5EF4-FFF2-40B4-BE49-F238E27FC236}">
                      <a16:creationId xmlns:a16="http://schemas.microsoft.com/office/drawing/2014/main" id="{6CF81715-6C03-4E43-A42E-B48BED359873}"/>
                    </a:ext>
                  </a:extLst>
                </p:cNvPr>
                <p:cNvSpPr txBox="1"/>
                <p:nvPr/>
              </p:nvSpPr>
              <p:spPr>
                <a:xfrm>
                  <a:off x="1266549" y="4082094"/>
                  <a:ext cx="23596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TW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0</a:t>
                  </a:r>
                  <a:endParaRPr lang="zh-TW" alt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52" name="矩形 51"/>
              <p:cNvSpPr/>
              <p:nvPr/>
            </p:nvSpPr>
            <p:spPr>
              <a:xfrm>
                <a:off x="1224474" y="704145"/>
                <a:ext cx="9214110" cy="55728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1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FSM</a:t>
                </a:r>
                <a:endParaRPr lang="zh-TW" altLang="en-US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70" name="直線單箭頭接點 169"/>
              <p:cNvCxnSpPr>
                <a:stCxn id="159" idx="0"/>
              </p:cNvCxnSpPr>
              <p:nvPr/>
            </p:nvCxnSpPr>
            <p:spPr>
              <a:xfrm flipV="1">
                <a:off x="3863671" y="4814677"/>
                <a:ext cx="408292" cy="11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259" name="群組 258"/>
              <p:cNvGrpSpPr/>
              <p:nvPr/>
            </p:nvGrpSpPr>
            <p:grpSpPr>
              <a:xfrm>
                <a:off x="2169307" y="2498295"/>
                <a:ext cx="163288" cy="1457408"/>
                <a:chOff x="6167054" y="2411348"/>
                <a:chExt cx="191069" cy="1498494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260" name="矩形 259"/>
                <p:cNvSpPr/>
                <p:nvPr/>
              </p:nvSpPr>
              <p:spPr>
                <a:xfrm>
                  <a:off x="6167054" y="2411348"/>
                  <a:ext cx="191069" cy="1498493"/>
                </a:xfrm>
                <a:prstGeom prst="rect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61" name="等腰三角形 260"/>
                <p:cNvSpPr/>
                <p:nvPr/>
              </p:nvSpPr>
              <p:spPr>
                <a:xfrm>
                  <a:off x="6175948" y="3776491"/>
                  <a:ext cx="172636" cy="133351"/>
                </a:xfrm>
                <a:prstGeom prst="triangle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62" name="文字方塊 261"/>
              <p:cNvSpPr txBox="1"/>
              <p:nvPr/>
            </p:nvSpPr>
            <p:spPr>
              <a:xfrm>
                <a:off x="3244031" y="3737540"/>
                <a:ext cx="229550" cy="2000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7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zh-TW" altLang="en-US" sz="7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3" name="文字方塊 262"/>
              <p:cNvSpPr txBox="1"/>
              <p:nvPr/>
            </p:nvSpPr>
            <p:spPr>
              <a:xfrm>
                <a:off x="3029608" y="3740106"/>
                <a:ext cx="229550" cy="2000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7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zh-TW" altLang="en-US" sz="7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66" name="肘形接點 265"/>
              <p:cNvCxnSpPr>
                <a:stCxn id="70" idx="0"/>
                <a:endCxn id="262" idx="2"/>
              </p:cNvCxnSpPr>
              <p:nvPr/>
            </p:nvCxnSpPr>
            <p:spPr>
              <a:xfrm rot="16200000" flipV="1">
                <a:off x="4716526" y="2579875"/>
                <a:ext cx="893742" cy="3609182"/>
              </a:xfrm>
              <a:prstGeom prst="bentConnector3">
                <a:avLst>
                  <a:gd name="adj1" fmla="val 73777"/>
                </a:avLst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0" name="肘形接點 269"/>
              <p:cNvCxnSpPr>
                <a:stCxn id="35" idx="3"/>
                <a:endCxn id="263" idx="2"/>
              </p:cNvCxnSpPr>
              <p:nvPr/>
            </p:nvCxnSpPr>
            <p:spPr>
              <a:xfrm rot="5400000" flipH="1">
                <a:off x="3922718" y="3161827"/>
                <a:ext cx="929132" cy="2485801"/>
              </a:xfrm>
              <a:prstGeom prst="bentConnector3">
                <a:avLst>
                  <a:gd name="adj1" fmla="val 66180"/>
                </a:avLst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74" name="矩形 273">
                <a:extLst>
                  <a:ext uri="{FF2B5EF4-FFF2-40B4-BE49-F238E27FC236}">
                    <a16:creationId xmlns:a16="http://schemas.microsoft.com/office/drawing/2014/main" id="{10AD898F-0366-4DAC-BBA7-1FFBE8694BF2}"/>
                  </a:ext>
                </a:extLst>
              </p:cNvPr>
              <p:cNvSpPr/>
              <p:nvPr/>
            </p:nvSpPr>
            <p:spPr>
              <a:xfrm>
                <a:off x="7871037" y="2149910"/>
                <a:ext cx="2512597" cy="1759145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127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75" name="群組 274"/>
              <p:cNvGrpSpPr/>
              <p:nvPr/>
            </p:nvGrpSpPr>
            <p:grpSpPr>
              <a:xfrm>
                <a:off x="7930041" y="2387873"/>
                <a:ext cx="2521353" cy="1456831"/>
                <a:chOff x="7893970" y="3900990"/>
                <a:chExt cx="2521353" cy="1456831"/>
              </a:xfrm>
            </p:grpSpPr>
            <p:sp>
              <p:nvSpPr>
                <p:cNvPr id="255" name="矩形 254">
                  <a:extLst>
                    <a:ext uri="{FF2B5EF4-FFF2-40B4-BE49-F238E27FC236}">
                      <a16:creationId xmlns:a16="http://schemas.microsoft.com/office/drawing/2014/main" id="{D97708C3-9607-49E3-8C72-1E292E47987A}"/>
                    </a:ext>
                  </a:extLst>
                </p:cNvPr>
                <p:cNvSpPr/>
                <p:nvPr/>
              </p:nvSpPr>
              <p:spPr>
                <a:xfrm>
                  <a:off x="7950813" y="4079816"/>
                  <a:ext cx="2359736" cy="1216113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" name="矩形 255">
                  <a:extLst>
                    <a:ext uri="{FF2B5EF4-FFF2-40B4-BE49-F238E27FC236}">
                      <a16:creationId xmlns:a16="http://schemas.microsoft.com/office/drawing/2014/main" id="{D97708C3-9607-49E3-8C72-1E292E47987A}"/>
                    </a:ext>
                  </a:extLst>
                </p:cNvPr>
                <p:cNvSpPr/>
                <p:nvPr/>
              </p:nvSpPr>
              <p:spPr>
                <a:xfrm>
                  <a:off x="7930579" y="4099373"/>
                  <a:ext cx="2359736" cy="1216113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4" name="矩形 253">
                  <a:extLst>
                    <a:ext uri="{FF2B5EF4-FFF2-40B4-BE49-F238E27FC236}">
                      <a16:creationId xmlns:a16="http://schemas.microsoft.com/office/drawing/2014/main" id="{D97708C3-9607-49E3-8C72-1E292E47987A}"/>
                    </a:ext>
                  </a:extLst>
                </p:cNvPr>
                <p:cNvSpPr/>
                <p:nvPr/>
              </p:nvSpPr>
              <p:spPr>
                <a:xfrm>
                  <a:off x="7912718" y="4117915"/>
                  <a:ext cx="2359736" cy="1216113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矩形 59">
                  <a:extLst>
                    <a:ext uri="{FF2B5EF4-FFF2-40B4-BE49-F238E27FC236}">
                      <a16:creationId xmlns:a16="http://schemas.microsoft.com/office/drawing/2014/main" id="{D97708C3-9607-49E3-8C72-1E292E47987A}"/>
                    </a:ext>
                  </a:extLst>
                </p:cNvPr>
                <p:cNvSpPr/>
                <p:nvPr/>
              </p:nvSpPr>
              <p:spPr>
                <a:xfrm>
                  <a:off x="7893970" y="4141708"/>
                  <a:ext cx="2359736" cy="1216113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zh-TW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253" name="群組 252"/>
                <p:cNvGrpSpPr/>
                <p:nvPr/>
              </p:nvGrpSpPr>
              <p:grpSpPr>
                <a:xfrm>
                  <a:off x="7954554" y="4199776"/>
                  <a:ext cx="2220773" cy="1097835"/>
                  <a:chOff x="9030836" y="5075353"/>
                  <a:chExt cx="2220773" cy="1097835"/>
                </a:xfrm>
              </p:grpSpPr>
              <p:sp>
                <p:nvSpPr>
                  <p:cNvPr id="154" name="矩形 153">
                    <a:extLst>
                      <a:ext uri="{FF2B5EF4-FFF2-40B4-BE49-F238E27FC236}">
                        <a16:creationId xmlns:a16="http://schemas.microsoft.com/office/drawing/2014/main" id="{1EBC0E18-05BF-41E9-8804-835FBC4B25B3}"/>
                      </a:ext>
                    </a:extLst>
                  </p:cNvPr>
                  <p:cNvSpPr/>
                  <p:nvPr/>
                </p:nvSpPr>
                <p:spPr>
                  <a:xfrm>
                    <a:off x="9429817" y="5075353"/>
                    <a:ext cx="216000" cy="216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2</a:t>
                    </a:r>
                    <a:endParaRPr lang="zh-TW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3" name="流程圖: 匯合連接點 2"/>
                  <p:cNvSpPr/>
                  <p:nvPr/>
                </p:nvSpPr>
                <p:spPr>
                  <a:xfrm>
                    <a:off x="9459340" y="5420411"/>
                    <a:ext cx="154800" cy="154277"/>
                  </a:xfrm>
                  <a:prstGeom prst="flowChartSummingJunction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56" name="矩形 155">
                    <a:extLst>
                      <a:ext uri="{FF2B5EF4-FFF2-40B4-BE49-F238E27FC236}">
                        <a16:creationId xmlns:a16="http://schemas.microsoft.com/office/drawing/2014/main" id="{1EBC0E18-05BF-41E9-8804-835FBC4B25B3}"/>
                      </a:ext>
                    </a:extLst>
                  </p:cNvPr>
                  <p:cNvSpPr/>
                  <p:nvPr/>
                </p:nvSpPr>
                <p:spPr>
                  <a:xfrm>
                    <a:off x="9678700" y="5075353"/>
                    <a:ext cx="216000" cy="216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3</a:t>
                    </a:r>
                    <a:endParaRPr lang="zh-TW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57" name="矩形 156">
                    <a:extLst>
                      <a:ext uri="{FF2B5EF4-FFF2-40B4-BE49-F238E27FC236}">
                        <a16:creationId xmlns:a16="http://schemas.microsoft.com/office/drawing/2014/main" id="{1EBC0E18-05BF-41E9-8804-835FBC4B25B3}"/>
                      </a:ext>
                    </a:extLst>
                  </p:cNvPr>
                  <p:cNvSpPr/>
                  <p:nvPr/>
                </p:nvSpPr>
                <p:spPr>
                  <a:xfrm>
                    <a:off x="10177203" y="5079003"/>
                    <a:ext cx="216000" cy="216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1</a:t>
                    </a:r>
                    <a:endParaRPr lang="zh-TW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66" name="矩形 165">
                    <a:extLst>
                      <a:ext uri="{FF2B5EF4-FFF2-40B4-BE49-F238E27FC236}">
                        <a16:creationId xmlns:a16="http://schemas.microsoft.com/office/drawing/2014/main" id="{1EBC0E18-05BF-41E9-8804-835FBC4B25B3}"/>
                      </a:ext>
                    </a:extLst>
                  </p:cNvPr>
                  <p:cNvSpPr/>
                  <p:nvPr/>
                </p:nvSpPr>
                <p:spPr>
                  <a:xfrm>
                    <a:off x="9929589" y="5077726"/>
                    <a:ext cx="216000" cy="216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1</a:t>
                    </a:r>
                    <a:endParaRPr lang="zh-TW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05" name="矩形 204">
                    <a:extLst>
                      <a:ext uri="{FF2B5EF4-FFF2-40B4-BE49-F238E27FC236}">
                        <a16:creationId xmlns:a16="http://schemas.microsoft.com/office/drawing/2014/main" id="{1EBC0E18-05BF-41E9-8804-835FBC4B25B3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0672837" y="5584956"/>
                    <a:ext cx="972000" cy="18554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New Column 1</a:t>
                    </a:r>
                    <a:endParaRPr lang="zh-TW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07" name="流程圖: 匯合連接點 206"/>
                  <p:cNvSpPr/>
                  <p:nvPr/>
                </p:nvSpPr>
                <p:spPr>
                  <a:xfrm>
                    <a:off x="9711091" y="5601386"/>
                    <a:ext cx="154800" cy="154277"/>
                  </a:xfrm>
                  <a:prstGeom prst="flowChartSummingJunction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08" name="流程圖: 匯合連接點 207"/>
                  <p:cNvSpPr/>
                  <p:nvPr/>
                </p:nvSpPr>
                <p:spPr>
                  <a:xfrm>
                    <a:off x="9960622" y="5766143"/>
                    <a:ext cx="154800" cy="154277"/>
                  </a:xfrm>
                  <a:prstGeom prst="flowChartSummingJunction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09" name="流程圖: 匯合連接點 208"/>
                  <p:cNvSpPr/>
                  <p:nvPr/>
                </p:nvSpPr>
                <p:spPr>
                  <a:xfrm>
                    <a:off x="10211205" y="5962213"/>
                    <a:ext cx="154800" cy="154277"/>
                  </a:xfrm>
                  <a:prstGeom prst="flowChartSummingJunction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cxnSp>
                <p:nvCxnSpPr>
                  <p:cNvPr id="212" name="直線單箭頭接點 211"/>
                  <p:cNvCxnSpPr>
                    <a:stCxn id="154" idx="2"/>
                    <a:endCxn id="3" idx="0"/>
                  </p:cNvCxnSpPr>
                  <p:nvPr/>
                </p:nvCxnSpPr>
                <p:spPr>
                  <a:xfrm flipH="1">
                    <a:off x="9536740" y="5291353"/>
                    <a:ext cx="1077" cy="129058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5" name="直線單箭頭接點 214"/>
                  <p:cNvCxnSpPr>
                    <a:stCxn id="156" idx="2"/>
                    <a:endCxn id="207" idx="0"/>
                  </p:cNvCxnSpPr>
                  <p:nvPr/>
                </p:nvCxnSpPr>
                <p:spPr>
                  <a:xfrm>
                    <a:off x="9786700" y="5291353"/>
                    <a:ext cx="1791" cy="310033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8" name="直線單箭頭接點 217"/>
                  <p:cNvCxnSpPr>
                    <a:stCxn id="166" idx="2"/>
                    <a:endCxn id="208" idx="0"/>
                  </p:cNvCxnSpPr>
                  <p:nvPr/>
                </p:nvCxnSpPr>
                <p:spPr>
                  <a:xfrm>
                    <a:off x="10037589" y="5293726"/>
                    <a:ext cx="433" cy="472417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1" name="直線單箭頭接點 220"/>
                  <p:cNvCxnSpPr>
                    <a:stCxn id="157" idx="2"/>
                    <a:endCxn id="209" idx="0"/>
                  </p:cNvCxnSpPr>
                  <p:nvPr/>
                </p:nvCxnSpPr>
                <p:spPr>
                  <a:xfrm>
                    <a:off x="10285203" y="5295003"/>
                    <a:ext cx="3402" cy="66721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4" name="直線單箭頭接點 223">
                    <a:extLst>
                      <a:ext uri="{FF2B5EF4-FFF2-40B4-BE49-F238E27FC236}">
                        <a16:creationId xmlns:a16="http://schemas.microsoft.com/office/drawing/2014/main" id="{F6312BEA-0D23-4199-A0E9-F36550F339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225807" y="5495457"/>
                    <a:ext cx="234000" cy="2092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5" name="直線單箭頭接點 224">
                    <a:extLst>
                      <a:ext uri="{FF2B5EF4-FFF2-40B4-BE49-F238E27FC236}">
                        <a16:creationId xmlns:a16="http://schemas.microsoft.com/office/drawing/2014/main" id="{F6312BEA-0D23-4199-A0E9-F36550F339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173411" y="5676435"/>
                    <a:ext cx="540000" cy="2092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6" name="直線單箭頭接點 225">
                    <a:extLst>
                      <a:ext uri="{FF2B5EF4-FFF2-40B4-BE49-F238E27FC236}">
                        <a16:creationId xmlns:a16="http://schemas.microsoft.com/office/drawing/2014/main" id="{F6312BEA-0D23-4199-A0E9-F36550F339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101976" y="5843124"/>
                    <a:ext cx="864000" cy="2092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7" name="直線單箭頭接點 226">
                    <a:extLst>
                      <a:ext uri="{FF2B5EF4-FFF2-40B4-BE49-F238E27FC236}">
                        <a16:creationId xmlns:a16="http://schemas.microsoft.com/office/drawing/2014/main" id="{F6312BEA-0D23-4199-A0E9-F36550F339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173411" y="6033628"/>
                    <a:ext cx="1044000" cy="2092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68" name="矩形 167">
                    <a:extLst>
                      <a:ext uri="{FF2B5EF4-FFF2-40B4-BE49-F238E27FC236}">
                        <a16:creationId xmlns:a16="http://schemas.microsoft.com/office/drawing/2014/main" id="{1EBC0E18-05BF-41E9-8804-835FBC4B25B3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637783" y="5594241"/>
                    <a:ext cx="972000" cy="185894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Column 1</a:t>
                    </a:r>
                    <a:endParaRPr lang="zh-TW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28" name="流程圖: 或 227"/>
                  <p:cNvSpPr/>
                  <p:nvPr/>
                </p:nvSpPr>
                <p:spPr>
                  <a:xfrm>
                    <a:off x="10529717" y="5414155"/>
                    <a:ext cx="154800" cy="155778"/>
                  </a:xfrm>
                  <a:prstGeom prst="flowChartOr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 sz="8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29" name="流程圖: 或 228"/>
                  <p:cNvSpPr/>
                  <p:nvPr/>
                </p:nvSpPr>
                <p:spPr>
                  <a:xfrm>
                    <a:off x="10529717" y="5966226"/>
                    <a:ext cx="154800" cy="155778"/>
                  </a:xfrm>
                  <a:prstGeom prst="flowChartOr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 sz="8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30" name="流程圖: 或 229"/>
                  <p:cNvSpPr/>
                  <p:nvPr/>
                </p:nvSpPr>
                <p:spPr>
                  <a:xfrm>
                    <a:off x="10762784" y="5687188"/>
                    <a:ext cx="154800" cy="155778"/>
                  </a:xfrm>
                  <a:prstGeom prst="flowChartOr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 sz="8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cxnSp>
                <p:nvCxnSpPr>
                  <p:cNvPr id="232" name="直線單箭頭接點 231"/>
                  <p:cNvCxnSpPr>
                    <a:stCxn id="3" idx="6"/>
                    <a:endCxn id="228" idx="2"/>
                  </p:cNvCxnSpPr>
                  <p:nvPr/>
                </p:nvCxnSpPr>
                <p:spPr>
                  <a:xfrm flipV="1">
                    <a:off x="9614140" y="5492044"/>
                    <a:ext cx="915577" cy="5506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5" name="肘形接點 234"/>
                  <p:cNvCxnSpPr>
                    <a:stCxn id="207" idx="6"/>
                    <a:endCxn id="228" idx="4"/>
                  </p:cNvCxnSpPr>
                  <p:nvPr/>
                </p:nvCxnSpPr>
                <p:spPr>
                  <a:xfrm flipV="1">
                    <a:off x="9865891" y="5569933"/>
                    <a:ext cx="741226" cy="108592"/>
                  </a:xfrm>
                  <a:prstGeom prst="bentConnector2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8" name="直線單箭頭接點 237"/>
                  <p:cNvCxnSpPr>
                    <a:stCxn id="209" idx="6"/>
                    <a:endCxn id="229" idx="2"/>
                  </p:cNvCxnSpPr>
                  <p:nvPr/>
                </p:nvCxnSpPr>
                <p:spPr>
                  <a:xfrm>
                    <a:off x="10366005" y="6039352"/>
                    <a:ext cx="163712" cy="4763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1" name="肘形接點 240"/>
                  <p:cNvCxnSpPr>
                    <a:stCxn id="208" idx="6"/>
                    <a:endCxn id="229" idx="0"/>
                  </p:cNvCxnSpPr>
                  <p:nvPr/>
                </p:nvCxnSpPr>
                <p:spPr>
                  <a:xfrm>
                    <a:off x="10115422" y="5843282"/>
                    <a:ext cx="491695" cy="122944"/>
                  </a:xfrm>
                  <a:prstGeom prst="bentConnector2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4" name="肘形接點 243"/>
                  <p:cNvCxnSpPr>
                    <a:stCxn id="228" idx="6"/>
                    <a:endCxn id="230" idx="0"/>
                  </p:cNvCxnSpPr>
                  <p:nvPr/>
                </p:nvCxnSpPr>
                <p:spPr>
                  <a:xfrm>
                    <a:off x="10684517" y="5492044"/>
                    <a:ext cx="155667" cy="195144"/>
                  </a:xfrm>
                  <a:prstGeom prst="bentConnector2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7" name="肘形接點 246"/>
                  <p:cNvCxnSpPr>
                    <a:stCxn id="229" idx="6"/>
                    <a:endCxn id="230" idx="4"/>
                  </p:cNvCxnSpPr>
                  <p:nvPr/>
                </p:nvCxnSpPr>
                <p:spPr>
                  <a:xfrm flipV="1">
                    <a:off x="10684517" y="5842966"/>
                    <a:ext cx="155667" cy="201149"/>
                  </a:xfrm>
                  <a:prstGeom prst="bentConnector2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0" name="直線單箭頭接點 249"/>
                  <p:cNvCxnSpPr>
                    <a:stCxn id="230" idx="6"/>
                  </p:cNvCxnSpPr>
                  <p:nvPr/>
                </p:nvCxnSpPr>
                <p:spPr>
                  <a:xfrm flipV="1">
                    <a:off x="10917584" y="5762630"/>
                    <a:ext cx="155229" cy="2447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57" name="文字方塊 256"/>
                <p:cNvSpPr txBox="1"/>
                <p:nvPr/>
              </p:nvSpPr>
              <p:spPr>
                <a:xfrm>
                  <a:off x="10081071" y="3900990"/>
                  <a:ext cx="334252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sz="8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x4</a:t>
                  </a:r>
                  <a:endParaRPr lang="zh-TW" altLang="en-US" sz="8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80" name="文字方塊 279">
                <a:extLst>
                  <a:ext uri="{FF2B5EF4-FFF2-40B4-BE49-F238E27FC236}">
                    <a16:creationId xmlns:a16="http://schemas.microsoft.com/office/drawing/2014/main" id="{DB0EDEFF-AA6A-41CD-A5D7-8A3EC524B9B3}"/>
                  </a:ext>
                </a:extLst>
              </p:cNvPr>
              <p:cNvSpPr txBox="1"/>
              <p:nvPr/>
            </p:nvSpPr>
            <p:spPr>
              <a:xfrm>
                <a:off x="7852939" y="2152969"/>
                <a:ext cx="854721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9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Mix Columns</a:t>
                </a:r>
                <a:endParaRPr lang="zh-TW" altLang="en-US" sz="9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84" name="肘形接點 283"/>
              <p:cNvCxnSpPr/>
              <p:nvPr/>
            </p:nvCxnSpPr>
            <p:spPr>
              <a:xfrm rot="10800000">
                <a:off x="1213889" y="4808004"/>
                <a:ext cx="3797727" cy="585946"/>
              </a:xfrm>
              <a:prstGeom prst="bentConnector3">
                <a:avLst>
                  <a:gd name="adj1" fmla="val 102599"/>
                </a:avLst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92" name="橢圓 291">
                <a:extLst>
                  <a:ext uri="{FF2B5EF4-FFF2-40B4-BE49-F238E27FC236}">
                    <a16:creationId xmlns:a16="http://schemas.microsoft.com/office/drawing/2014/main" id="{8E772145-BC04-447D-BA51-63DC8A9A3C12}"/>
                  </a:ext>
                </a:extLst>
              </p:cNvPr>
              <p:cNvSpPr/>
              <p:nvPr/>
            </p:nvSpPr>
            <p:spPr>
              <a:xfrm>
                <a:off x="2284771" y="4916241"/>
                <a:ext cx="39072" cy="44465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309" name="群組 308"/>
              <p:cNvGrpSpPr/>
              <p:nvPr/>
            </p:nvGrpSpPr>
            <p:grpSpPr>
              <a:xfrm>
                <a:off x="6471845" y="1508872"/>
                <a:ext cx="1156344" cy="2381574"/>
                <a:chOff x="5985194" y="2872974"/>
                <a:chExt cx="1156344" cy="2381574"/>
              </a:xfrm>
            </p:grpSpPr>
            <p:cxnSp>
              <p:nvCxnSpPr>
                <p:cNvPr id="310" name="直線單箭頭接點 309"/>
                <p:cNvCxnSpPr/>
                <p:nvPr/>
              </p:nvCxnSpPr>
              <p:spPr>
                <a:xfrm>
                  <a:off x="6128654" y="4760871"/>
                  <a:ext cx="824596" cy="13497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1" name="直線單箭頭接點 310"/>
                <p:cNvCxnSpPr/>
                <p:nvPr/>
              </p:nvCxnSpPr>
              <p:spPr>
                <a:xfrm>
                  <a:off x="6127878" y="4900727"/>
                  <a:ext cx="834897" cy="142761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2" name="直線單箭頭接點 311"/>
                <p:cNvCxnSpPr/>
                <p:nvPr/>
              </p:nvCxnSpPr>
              <p:spPr>
                <a:xfrm>
                  <a:off x="6127878" y="5028618"/>
                  <a:ext cx="834897" cy="14345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3" name="直線單箭頭接點 312"/>
                <p:cNvCxnSpPr/>
                <p:nvPr/>
              </p:nvCxnSpPr>
              <p:spPr>
                <a:xfrm flipV="1">
                  <a:off x="6127878" y="4760777"/>
                  <a:ext cx="819504" cy="39490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4" name="直線單箭頭接點 313"/>
                <p:cNvCxnSpPr/>
                <p:nvPr/>
              </p:nvCxnSpPr>
              <p:spPr>
                <a:xfrm>
                  <a:off x="6119382" y="4184777"/>
                  <a:ext cx="824343" cy="287211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5" name="直線單箭頭接點 314"/>
                <p:cNvCxnSpPr/>
                <p:nvPr/>
              </p:nvCxnSpPr>
              <p:spPr>
                <a:xfrm>
                  <a:off x="6118606" y="4324633"/>
                  <a:ext cx="829882" cy="26165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6" name="直線單箭頭接點 315"/>
                <p:cNvCxnSpPr/>
                <p:nvPr/>
              </p:nvCxnSpPr>
              <p:spPr>
                <a:xfrm flipV="1">
                  <a:off x="6118606" y="4182529"/>
                  <a:ext cx="834844" cy="26999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7" name="直線單箭頭接點 316"/>
                <p:cNvCxnSpPr/>
                <p:nvPr/>
              </p:nvCxnSpPr>
              <p:spPr>
                <a:xfrm flipV="1">
                  <a:off x="6118606" y="4314825"/>
                  <a:ext cx="829882" cy="26476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8" name="直線單箭頭接點 317"/>
                <p:cNvCxnSpPr/>
                <p:nvPr/>
              </p:nvCxnSpPr>
              <p:spPr>
                <a:xfrm>
                  <a:off x="6120158" y="3574439"/>
                  <a:ext cx="827224" cy="393691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9" name="直線單箭頭接點 318"/>
                <p:cNvCxnSpPr/>
                <p:nvPr/>
              </p:nvCxnSpPr>
              <p:spPr>
                <a:xfrm flipV="1">
                  <a:off x="6119382" y="3595578"/>
                  <a:ext cx="828000" cy="11871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0" name="直線單箭頭接點 319"/>
                <p:cNvCxnSpPr/>
                <p:nvPr/>
              </p:nvCxnSpPr>
              <p:spPr>
                <a:xfrm flipV="1">
                  <a:off x="6119382" y="3714750"/>
                  <a:ext cx="819581" cy="127436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1" name="直線單箭頭接點 320"/>
                <p:cNvCxnSpPr/>
                <p:nvPr/>
              </p:nvCxnSpPr>
              <p:spPr>
                <a:xfrm flipV="1">
                  <a:off x="6119382" y="3838575"/>
                  <a:ext cx="829106" cy="13067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22" name="矩形 321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6759050" y="4867837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4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23" name="矩形 322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6759938" y="4264218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3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24" name="矩形 323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6752982" y="3665362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2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25" name="矩形 324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6753452" y="3067374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1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326" name="直線單箭頭接點 325"/>
                <p:cNvCxnSpPr/>
                <p:nvPr/>
              </p:nvCxnSpPr>
              <p:spPr>
                <a:xfrm flipV="1">
                  <a:off x="6128654" y="2961719"/>
                  <a:ext cx="828000" cy="1123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7" name="直線單箭頭接點 326"/>
                <p:cNvCxnSpPr/>
                <p:nvPr/>
              </p:nvCxnSpPr>
              <p:spPr>
                <a:xfrm flipV="1">
                  <a:off x="6127878" y="3101575"/>
                  <a:ext cx="828000" cy="1123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8" name="直線單箭頭接點 327"/>
                <p:cNvCxnSpPr/>
                <p:nvPr/>
              </p:nvCxnSpPr>
              <p:spPr>
                <a:xfrm flipV="1">
                  <a:off x="6127878" y="3229466"/>
                  <a:ext cx="828000" cy="1123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9" name="直線單箭頭接點 328"/>
                <p:cNvCxnSpPr/>
                <p:nvPr/>
              </p:nvCxnSpPr>
              <p:spPr>
                <a:xfrm flipV="1">
                  <a:off x="6127878" y="3356534"/>
                  <a:ext cx="828000" cy="1123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30" name="矩形 329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5796862" y="4872948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4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31" name="矩形 330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5797750" y="4269329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3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32" name="矩形 331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5790794" y="3670473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2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33" name="矩形 332">
                  <a:extLst>
                    <a:ext uri="{FF2B5EF4-FFF2-40B4-BE49-F238E27FC236}">
                      <a16:creationId xmlns:a16="http://schemas.microsoft.com/office/drawing/2014/main" id="{1EBC0E18-05BF-41E9-8804-835FBC4B25B3}"/>
                    </a:ext>
                  </a:extLst>
                </p:cNvPr>
                <p:cNvSpPr/>
                <p:nvPr/>
              </p:nvSpPr>
              <p:spPr>
                <a:xfrm rot="5400000">
                  <a:off x="5791264" y="3072485"/>
                  <a:ext cx="576000" cy="187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Row 1</a:t>
                  </a:r>
                  <a:endParaRPr lang="zh-TW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63" name="直線單箭頭接點 62">
                <a:extLst>
                  <a:ext uri="{FF2B5EF4-FFF2-40B4-BE49-F238E27FC236}">
                    <a16:creationId xmlns:a16="http://schemas.microsoft.com/office/drawing/2014/main" id="{4F124217-DCA7-4763-A1E8-F291466BBE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53996" y="3207417"/>
                <a:ext cx="197155" cy="209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41" name="文字方塊 340">
                <a:extLst>
                  <a:ext uri="{FF2B5EF4-FFF2-40B4-BE49-F238E27FC236}">
                    <a16:creationId xmlns:a16="http://schemas.microsoft.com/office/drawing/2014/main" id="{DB0EDEFF-AA6A-41CD-A5D7-8A3EC524B9B3}"/>
                  </a:ext>
                </a:extLst>
              </p:cNvPr>
              <p:cNvSpPr txBox="1"/>
              <p:nvPr/>
            </p:nvSpPr>
            <p:spPr>
              <a:xfrm>
                <a:off x="6666272" y="1341040"/>
                <a:ext cx="72006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9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Shift Rows</a:t>
                </a:r>
                <a:endParaRPr lang="zh-TW" altLang="en-US" sz="9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19" name="群組 218"/>
              <p:cNvGrpSpPr/>
              <p:nvPr/>
            </p:nvGrpSpPr>
            <p:grpSpPr>
              <a:xfrm>
                <a:off x="2468192" y="5608764"/>
                <a:ext cx="94196" cy="854244"/>
                <a:chOff x="4235311" y="3014176"/>
                <a:chExt cx="191069" cy="1499847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220" name="矩形 219"/>
                <p:cNvSpPr/>
                <p:nvPr/>
              </p:nvSpPr>
              <p:spPr>
                <a:xfrm>
                  <a:off x="4235311" y="3014176"/>
                  <a:ext cx="191069" cy="1499846"/>
                </a:xfrm>
                <a:prstGeom prst="rect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22" name="等腰三角形 221"/>
                <p:cNvSpPr/>
                <p:nvPr/>
              </p:nvSpPr>
              <p:spPr>
                <a:xfrm>
                  <a:off x="4244218" y="4364322"/>
                  <a:ext cx="181537" cy="149701"/>
                </a:xfrm>
                <a:prstGeom prst="triangle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223" name="群組 222"/>
              <p:cNvGrpSpPr/>
              <p:nvPr/>
            </p:nvGrpSpPr>
            <p:grpSpPr>
              <a:xfrm>
                <a:off x="10830688" y="1434110"/>
                <a:ext cx="163288" cy="2520000"/>
                <a:chOff x="7916191" y="2419045"/>
                <a:chExt cx="191069" cy="1498494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231" name="矩形 230"/>
                <p:cNvSpPr/>
                <p:nvPr/>
              </p:nvSpPr>
              <p:spPr>
                <a:xfrm>
                  <a:off x="7916191" y="2419045"/>
                  <a:ext cx="191069" cy="1498493"/>
                </a:xfrm>
                <a:prstGeom prst="rect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33" name="等腰三角形 232"/>
                <p:cNvSpPr/>
                <p:nvPr/>
              </p:nvSpPr>
              <p:spPr>
                <a:xfrm>
                  <a:off x="7925098" y="3837306"/>
                  <a:ext cx="180476" cy="80233"/>
                </a:xfrm>
                <a:prstGeom prst="triangle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234" name="群組 233"/>
              <p:cNvGrpSpPr/>
              <p:nvPr/>
            </p:nvGrpSpPr>
            <p:grpSpPr>
              <a:xfrm>
                <a:off x="3671275" y="1436734"/>
                <a:ext cx="163288" cy="2520000"/>
                <a:chOff x="7916191" y="2419045"/>
                <a:chExt cx="191069" cy="1498494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236" name="矩形 235"/>
                <p:cNvSpPr/>
                <p:nvPr/>
              </p:nvSpPr>
              <p:spPr>
                <a:xfrm>
                  <a:off x="7916191" y="2419045"/>
                  <a:ext cx="191069" cy="1498493"/>
                </a:xfrm>
                <a:prstGeom prst="rect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37" name="等腰三角形 236"/>
                <p:cNvSpPr/>
                <p:nvPr/>
              </p:nvSpPr>
              <p:spPr>
                <a:xfrm>
                  <a:off x="7925098" y="3837306"/>
                  <a:ext cx="180476" cy="80233"/>
                </a:xfrm>
                <a:prstGeom prst="triangle">
                  <a:avLst/>
                </a:prstGeom>
                <a:grpFill/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8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</p:grpSp>
      </p:grpSp>
      <p:graphicFrame>
        <p:nvGraphicFramePr>
          <p:cNvPr id="129" name="表格 128"/>
          <p:cNvGraphicFramePr>
            <a:graphicFrameLocks noGrp="1"/>
          </p:cNvGraphicFramePr>
          <p:nvPr>
            <p:extLst/>
          </p:nvPr>
        </p:nvGraphicFramePr>
        <p:xfrm>
          <a:off x="5112962" y="4519439"/>
          <a:ext cx="463094" cy="670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63094">
                  <a:extLst>
                    <a:ext uri="{9D8B030D-6E8A-4147-A177-3AD203B41FA5}">
                      <a16:colId xmlns:a16="http://schemas.microsoft.com/office/drawing/2014/main" val="1520943946"/>
                    </a:ext>
                  </a:extLst>
                </a:gridCol>
              </a:tblGrid>
              <a:tr h="16181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500" dirty="0"/>
                        <a:t>rk00</a:t>
                      </a:r>
                      <a:endParaRPr lang="zh-TW" altLang="en-US" sz="5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750107"/>
                  </a:ext>
                </a:extLst>
              </a:tr>
              <a:tr h="16181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500" dirty="0"/>
                        <a:t>rk01</a:t>
                      </a:r>
                      <a:endParaRPr lang="zh-TW" altLang="en-US" sz="5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3404088"/>
                  </a:ext>
                </a:extLst>
              </a:tr>
              <a:tr h="16181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500" dirty="0"/>
                        <a:t>rk02</a:t>
                      </a:r>
                      <a:endParaRPr lang="zh-TW" altLang="en-US" sz="5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0074656"/>
                  </a:ext>
                </a:extLst>
              </a:tr>
              <a:tr h="16181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500" dirty="0"/>
                        <a:t>rk03</a:t>
                      </a:r>
                      <a:endParaRPr lang="zh-TW" altLang="en-US" sz="5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985302"/>
                  </a:ext>
                </a:extLst>
              </a:tr>
            </a:tbl>
          </a:graphicData>
        </a:graphic>
      </p:graphicFrame>
      <p:graphicFrame>
        <p:nvGraphicFramePr>
          <p:cNvPr id="240" name="表格 239">
            <a:extLst>
              <a:ext uri="{FF2B5EF4-FFF2-40B4-BE49-F238E27FC236}">
                <a16:creationId xmlns:a16="http://schemas.microsoft.com/office/drawing/2014/main" id="{A4D7ED9B-384E-4783-AB45-4CA98A8DD0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8090250"/>
              </p:ext>
            </p:extLst>
          </p:nvPr>
        </p:nvGraphicFramePr>
        <p:xfrm>
          <a:off x="7963715" y="5258269"/>
          <a:ext cx="4052950" cy="141525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52950">
                  <a:extLst>
                    <a:ext uri="{9D8B030D-6E8A-4147-A177-3AD203B41FA5}">
                      <a16:colId xmlns:a16="http://schemas.microsoft.com/office/drawing/2014/main" val="3170879092"/>
                    </a:ext>
                  </a:extLst>
                </a:gridCol>
              </a:tblGrid>
              <a:tr h="34845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AES hardware design </a:t>
                      </a:r>
                      <a:r>
                        <a:rPr lang="en-US" altLang="zh-TW" sz="1600" dirty="0">
                          <a:solidFill>
                            <a:srgbClr val="FF0000"/>
                          </a:solidFill>
                        </a:rPr>
                        <a:t>(Third version)</a:t>
                      </a:r>
                      <a:endParaRPr lang="zh-TW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079965"/>
                  </a:ext>
                </a:extLst>
              </a:tr>
              <a:tr h="1045377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AutoNum type="circleNumWdWhitePlain"/>
                        <a:tabLst/>
                        <a:defRPr/>
                      </a:pPr>
                      <a:r>
                        <a:rPr lang="en-US" altLang="zh-TW" sz="1600" dirty="0"/>
                        <a:t>Use affine transformation and multiplication inversion instead of s-box.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AutoNum type="circleNumWdWhitePlain"/>
                        <a:tabLst/>
                        <a:defRPr/>
                      </a:pPr>
                      <a:r>
                        <a:rPr lang="en-US" altLang="zh-TW" sz="1600" dirty="0"/>
                        <a:t>Use </a:t>
                      </a:r>
                      <a:r>
                        <a:rPr lang="en-US" altLang="zh-TW" sz="1600" dirty="0">
                          <a:solidFill>
                            <a:srgbClr val="FF0000"/>
                          </a:solidFill>
                        </a:rPr>
                        <a:t>pipelined</a:t>
                      </a:r>
                      <a:r>
                        <a:rPr lang="en-US" altLang="zh-TW" sz="1600" dirty="0"/>
                        <a:t> s-box computer.</a:t>
                      </a:r>
                      <a:endParaRPr lang="zh-TW" altLang="en-US" sz="1600" dirty="0"/>
                    </a:p>
                    <a:p>
                      <a:pPr marL="342900" indent="-342900">
                        <a:buFont typeface="Wingdings" panose="05000000000000000000" pitchFamily="2" charset="2"/>
                        <a:buAutoNum type="circleNumWdWhitePlain"/>
                      </a:pPr>
                      <a:r>
                        <a:rPr lang="en-US" altLang="zh-TW" sz="1600" dirty="0"/>
                        <a:t>Use </a:t>
                      </a:r>
                      <a:r>
                        <a:rPr lang="en-US" altLang="zh-TW" sz="1600" dirty="0">
                          <a:solidFill>
                            <a:srgbClr val="FF0000"/>
                          </a:solidFill>
                        </a:rPr>
                        <a:t>round key memory</a:t>
                      </a:r>
                      <a:r>
                        <a:rPr lang="en-US" altLang="zh-TW" sz="1600" dirty="0"/>
                        <a:t>.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082542"/>
                  </a:ext>
                </a:extLst>
              </a:tr>
            </a:tbl>
          </a:graphicData>
        </a:graphic>
      </p:graphicFrame>
      <p:sp>
        <p:nvSpPr>
          <p:cNvPr id="69" name="投影片編號版面配置區 68">
            <a:extLst>
              <a:ext uri="{FF2B5EF4-FFF2-40B4-BE49-F238E27FC236}">
                <a16:creationId xmlns:a16="http://schemas.microsoft.com/office/drawing/2014/main" id="{4142B7E1-E5CE-421E-B2C8-CFD908108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1038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62920" y="195243"/>
            <a:ext cx="8290580" cy="917152"/>
          </a:xfrm>
        </p:spPr>
        <p:txBody>
          <a:bodyPr>
            <a:normAutofit/>
          </a:bodyPr>
          <a:lstStyle/>
          <a:p>
            <a:r>
              <a:rPr lang="en-US" altLang="zh-TW" sz="3600" dirty="0">
                <a:solidFill>
                  <a:schemeClr val="accent1">
                    <a:lumMod val="75000"/>
                  </a:schemeClr>
                </a:solidFill>
              </a:rPr>
              <a:t>CCM</a:t>
            </a:r>
            <a:r>
              <a:rPr lang="zh-TW" altLang="en-US" sz="36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TW" sz="3600" dirty="0">
                <a:solidFill>
                  <a:schemeClr val="accent1">
                    <a:lumMod val="75000"/>
                  </a:schemeClr>
                </a:solidFill>
              </a:rPr>
              <a:t>Hardware design(TOP module)</a:t>
            </a:r>
            <a:endParaRPr lang="zh-TW" alt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9" name="投影片編號版面配置區 18">
            <a:extLst>
              <a:ext uri="{FF2B5EF4-FFF2-40B4-BE49-F238E27FC236}">
                <a16:creationId xmlns:a16="http://schemas.microsoft.com/office/drawing/2014/main" id="{1636C4A4-D966-47AB-BB22-AF1853DD1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13</a:t>
            </a:fld>
            <a:endParaRPr lang="zh-TW" altLang="en-US"/>
          </a:p>
        </p:txBody>
      </p:sp>
      <p:graphicFrame>
        <p:nvGraphicFramePr>
          <p:cNvPr id="155" name="表格 1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2749732"/>
              </p:ext>
            </p:extLst>
          </p:nvPr>
        </p:nvGraphicFramePr>
        <p:xfrm>
          <a:off x="7737883" y="1466242"/>
          <a:ext cx="4384000" cy="45648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1696">
                  <a:extLst>
                    <a:ext uri="{9D8B030D-6E8A-4147-A177-3AD203B41FA5}">
                      <a16:colId xmlns:a16="http://schemas.microsoft.com/office/drawing/2014/main" val="370263454"/>
                    </a:ext>
                  </a:extLst>
                </a:gridCol>
                <a:gridCol w="669946">
                  <a:extLst>
                    <a:ext uri="{9D8B030D-6E8A-4147-A177-3AD203B41FA5}">
                      <a16:colId xmlns:a16="http://schemas.microsoft.com/office/drawing/2014/main" val="3602435294"/>
                    </a:ext>
                  </a:extLst>
                </a:gridCol>
                <a:gridCol w="660710">
                  <a:extLst>
                    <a:ext uri="{9D8B030D-6E8A-4147-A177-3AD203B41FA5}">
                      <a16:colId xmlns:a16="http://schemas.microsoft.com/office/drawing/2014/main" val="1753712566"/>
                    </a:ext>
                  </a:extLst>
                </a:gridCol>
                <a:gridCol w="2291648">
                  <a:extLst>
                    <a:ext uri="{9D8B030D-6E8A-4147-A177-3AD203B41FA5}">
                      <a16:colId xmlns:a16="http://schemas.microsoft.com/office/drawing/2014/main" val="3939517423"/>
                    </a:ext>
                  </a:extLst>
                </a:gridCol>
              </a:tblGrid>
              <a:tr h="26880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Pin</a:t>
                      </a:r>
                      <a:r>
                        <a:rPr lang="en-US" altLang="zh-TW" sz="1000" baseline="0" dirty="0"/>
                        <a:t> Name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I/O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Bit width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Description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190539"/>
                  </a:ext>
                </a:extLst>
              </a:tr>
              <a:tr h="280805"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clk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Input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1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Only</a:t>
                      </a:r>
                      <a:r>
                        <a:rPr lang="en-US" altLang="zh-TW" sz="1000" baseline="0" dirty="0"/>
                        <a:t> one clock signal.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7301710"/>
                  </a:ext>
                </a:extLst>
              </a:tr>
              <a:tr h="268805"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rst_n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Input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1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Negative reset signal.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6167"/>
                  </a:ext>
                </a:extLst>
              </a:tr>
              <a:tr h="268805"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data_in1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Input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8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Input 8-bit</a:t>
                      </a:r>
                      <a:r>
                        <a:rPr lang="en-US" altLang="zh-TW" sz="1000" baseline="0" dirty="0"/>
                        <a:t> data.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4388018"/>
                  </a:ext>
                </a:extLst>
              </a:tr>
              <a:tr h="268805"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data_in2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Input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8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Input 8-bit</a:t>
                      </a:r>
                      <a:r>
                        <a:rPr lang="en-US" altLang="zh-TW" sz="1000" baseline="0" dirty="0"/>
                        <a:t> data.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699843"/>
                  </a:ext>
                </a:extLst>
              </a:tr>
              <a:tr h="268805"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type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Input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1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Logic</a:t>
                      </a:r>
                      <a:r>
                        <a:rPr lang="en-US" altLang="zh-TW" sz="1000" baseline="0" dirty="0"/>
                        <a:t> value “0” is encryption and logic value “1” is decryption.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7584700"/>
                  </a:ext>
                </a:extLst>
              </a:tr>
              <a:tr h="268805"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sel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Input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2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Decide</a:t>
                      </a:r>
                      <a:r>
                        <a:rPr lang="en-US" altLang="zh-TW" sz="1000" baseline="0" dirty="0"/>
                        <a:t> the type of AES. Value “00” is AES-128, value “01” is AES-192 and value “02“ is AES-256.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616593"/>
                  </a:ext>
                </a:extLst>
              </a:tr>
              <a:tr h="268805"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valid_in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Input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1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Mean starting to deal with new data or starting to read</a:t>
                      </a:r>
                      <a:r>
                        <a:rPr lang="en-US" altLang="zh-TW" sz="1000" baseline="0" dirty="0"/>
                        <a:t> new data.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5890063"/>
                  </a:ext>
                </a:extLst>
              </a:tr>
              <a:tr h="268805"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text_out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Output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8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Output 8-bit data.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003137"/>
                  </a:ext>
                </a:extLst>
              </a:tr>
              <a:tr h="268805"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req_1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Output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1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Require</a:t>
                      </a:r>
                      <a:r>
                        <a:rPr lang="en-US" altLang="zh-TW" sz="1000" baseline="0" dirty="0"/>
                        <a:t> for new data.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1673851"/>
                  </a:ext>
                </a:extLst>
              </a:tr>
              <a:tr h="268805"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req_2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Output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1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Require for</a:t>
                      </a:r>
                      <a:r>
                        <a:rPr lang="en-US" altLang="zh-TW" sz="1000" baseline="0" dirty="0"/>
                        <a:t> new data.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7862413"/>
                  </a:ext>
                </a:extLst>
              </a:tr>
              <a:tr h="268805"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error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Output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1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There’re some invalid</a:t>
                      </a:r>
                      <a:r>
                        <a:rPr lang="en-US" altLang="zh-TW" sz="1000" baseline="0" dirty="0"/>
                        <a:t> data or inconsistent tags.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5508620"/>
                  </a:ext>
                </a:extLst>
              </a:tr>
              <a:tr h="268805"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valid_out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Output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1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Mean the output</a:t>
                      </a:r>
                      <a:r>
                        <a:rPr lang="en-US" altLang="zh-TW" sz="1000" baseline="0" dirty="0"/>
                        <a:t> port “text_out” is valid or invalid.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2208901"/>
                  </a:ext>
                </a:extLst>
              </a:tr>
              <a:tr h="268805"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ready_out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Output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1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Ready to deal</a:t>
                      </a:r>
                      <a:r>
                        <a:rPr lang="en-US" altLang="zh-TW" sz="1000" baseline="0" dirty="0"/>
                        <a:t> with next new pattern.</a:t>
                      </a:r>
                      <a:endParaRPr lang="zh-TW" altLang="en-US" sz="1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4046032"/>
                  </a:ext>
                </a:extLst>
              </a:tr>
            </a:tbl>
          </a:graphicData>
        </a:graphic>
      </p:graphicFrame>
      <p:sp>
        <p:nvSpPr>
          <p:cNvPr id="109" name="文字方塊 108">
            <a:extLst>
              <a:ext uri="{FF2B5EF4-FFF2-40B4-BE49-F238E27FC236}">
                <a16:creationId xmlns:a16="http://schemas.microsoft.com/office/drawing/2014/main" id="{5AF00A0E-14B2-4AAA-95A6-ABE5192536F0}"/>
              </a:ext>
            </a:extLst>
          </p:cNvPr>
          <p:cNvSpPr txBox="1"/>
          <p:nvPr/>
        </p:nvSpPr>
        <p:spPr>
          <a:xfrm>
            <a:off x="7721915" y="1160552"/>
            <a:ext cx="25788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200" dirty="0"/>
              <a:t>Table.2 Signals in the CCM top module</a:t>
            </a:r>
            <a:endParaRPr kumimoji="1" lang="zh-TW" altLang="en-US" sz="1200" dirty="0"/>
          </a:p>
        </p:txBody>
      </p:sp>
      <p:grpSp>
        <p:nvGrpSpPr>
          <p:cNvPr id="78" name="群組 77">
            <a:extLst>
              <a:ext uri="{FF2B5EF4-FFF2-40B4-BE49-F238E27FC236}">
                <a16:creationId xmlns:a16="http://schemas.microsoft.com/office/drawing/2014/main" id="{CBFA3B3B-4404-4EC9-B392-1AE2B7536F1A}"/>
              </a:ext>
            </a:extLst>
          </p:cNvPr>
          <p:cNvGrpSpPr/>
          <p:nvPr/>
        </p:nvGrpSpPr>
        <p:grpSpPr>
          <a:xfrm>
            <a:off x="-60197" y="1158465"/>
            <a:ext cx="7608193" cy="5010224"/>
            <a:chOff x="-60197" y="1158465"/>
            <a:chExt cx="7608193" cy="5010224"/>
          </a:xfrm>
        </p:grpSpPr>
        <p:sp>
          <p:nvSpPr>
            <p:cNvPr id="7" name="文字方塊 6"/>
            <p:cNvSpPr txBox="1"/>
            <p:nvPr/>
          </p:nvSpPr>
          <p:spPr>
            <a:xfrm>
              <a:off x="357141" y="2111748"/>
              <a:ext cx="58221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data_in1</a:t>
              </a:r>
              <a:endParaRPr lang="zh-TW" altLang="en-US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文字方塊 7"/>
            <p:cNvSpPr txBox="1"/>
            <p:nvPr/>
          </p:nvSpPr>
          <p:spPr>
            <a:xfrm>
              <a:off x="222734" y="2290008"/>
              <a:ext cx="58221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data_in2</a:t>
              </a:r>
              <a:endParaRPr lang="zh-TW" altLang="en-US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1110173" y="1200003"/>
              <a:ext cx="4119420" cy="4580141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1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文字方塊 4"/>
            <p:cNvSpPr txBox="1"/>
            <p:nvPr/>
          </p:nvSpPr>
          <p:spPr>
            <a:xfrm>
              <a:off x="131713" y="1809218"/>
              <a:ext cx="32573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TW" altLang="en-US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文字方塊 5"/>
            <p:cNvSpPr txBox="1"/>
            <p:nvPr/>
          </p:nvSpPr>
          <p:spPr>
            <a:xfrm>
              <a:off x="61336" y="1957705"/>
              <a:ext cx="415498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rst_n</a:t>
              </a:r>
              <a:endParaRPr lang="zh-TW" altLang="en-US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文字方塊 8"/>
            <p:cNvSpPr txBox="1"/>
            <p:nvPr/>
          </p:nvSpPr>
          <p:spPr>
            <a:xfrm>
              <a:off x="5302616" y="2353364"/>
              <a:ext cx="50526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req_1</a:t>
              </a:r>
              <a:endParaRPr lang="zh-TW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文字方塊 9"/>
            <p:cNvSpPr txBox="1"/>
            <p:nvPr/>
          </p:nvSpPr>
          <p:spPr>
            <a:xfrm>
              <a:off x="5281699" y="3710076"/>
              <a:ext cx="50526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req_2</a:t>
              </a:r>
              <a:endParaRPr lang="zh-TW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文字方塊 10"/>
            <p:cNvSpPr txBox="1"/>
            <p:nvPr/>
          </p:nvSpPr>
          <p:spPr>
            <a:xfrm>
              <a:off x="6832736" y="1628838"/>
              <a:ext cx="71526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valid_out</a:t>
              </a:r>
              <a:endParaRPr lang="zh-TW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文字方塊 11"/>
            <p:cNvSpPr txBox="1"/>
            <p:nvPr/>
          </p:nvSpPr>
          <p:spPr>
            <a:xfrm>
              <a:off x="-60197" y="2581482"/>
              <a:ext cx="56297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valid_in</a:t>
              </a:r>
              <a:endParaRPr lang="zh-TW" altLang="en-US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文字方塊 12"/>
            <p:cNvSpPr txBox="1"/>
            <p:nvPr/>
          </p:nvSpPr>
          <p:spPr>
            <a:xfrm>
              <a:off x="167620" y="1650639"/>
              <a:ext cx="31290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sel</a:t>
              </a:r>
              <a:endParaRPr lang="zh-TW" altLang="en-US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文字方塊 13"/>
            <p:cNvSpPr txBox="1"/>
            <p:nvPr/>
          </p:nvSpPr>
          <p:spPr>
            <a:xfrm>
              <a:off x="112661" y="2431542"/>
              <a:ext cx="383438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type</a:t>
              </a:r>
              <a:endParaRPr lang="zh-TW" altLang="en-US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文字方塊 14"/>
            <p:cNvSpPr txBox="1"/>
            <p:nvPr/>
          </p:nvSpPr>
          <p:spPr>
            <a:xfrm>
              <a:off x="6841974" y="1429102"/>
              <a:ext cx="45717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error</a:t>
              </a:r>
              <a:endParaRPr lang="zh-TW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文字方塊 15"/>
            <p:cNvSpPr txBox="1"/>
            <p:nvPr/>
          </p:nvSpPr>
          <p:spPr>
            <a:xfrm>
              <a:off x="6841974" y="1802584"/>
              <a:ext cx="64472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text_out</a:t>
              </a:r>
              <a:endParaRPr lang="zh-TW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5" name="直線接點 44"/>
            <p:cNvCxnSpPr>
              <a:cxnSpLocks/>
              <a:stCxn id="100" idx="3"/>
            </p:cNvCxnSpPr>
            <p:nvPr/>
          </p:nvCxnSpPr>
          <p:spPr>
            <a:xfrm flipV="1">
              <a:off x="651402" y="1920560"/>
              <a:ext cx="2223720" cy="467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肘形接點 49"/>
            <p:cNvCxnSpPr/>
            <p:nvPr/>
          </p:nvCxnSpPr>
          <p:spPr>
            <a:xfrm rot="16200000" flipH="1">
              <a:off x="1302375" y="2693382"/>
              <a:ext cx="1837306" cy="323729"/>
            </a:xfrm>
            <a:prstGeom prst="bentConnector3">
              <a:avLst>
                <a:gd name="adj1" fmla="val 102188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直線接點 52"/>
            <p:cNvCxnSpPr>
              <a:cxnSpLocks/>
              <a:stCxn id="101" idx="3"/>
            </p:cNvCxnSpPr>
            <p:nvPr/>
          </p:nvCxnSpPr>
          <p:spPr>
            <a:xfrm>
              <a:off x="652725" y="2077637"/>
              <a:ext cx="2196849" cy="848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肘形接點 55"/>
            <p:cNvCxnSpPr/>
            <p:nvPr/>
          </p:nvCxnSpPr>
          <p:spPr>
            <a:xfrm rot="16200000" flipH="1">
              <a:off x="1228091" y="2782053"/>
              <a:ext cx="1853821" cy="449913"/>
            </a:xfrm>
            <a:prstGeom prst="bentConnector3">
              <a:avLst>
                <a:gd name="adj1" fmla="val 101255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肘形接點 59"/>
            <p:cNvCxnSpPr/>
            <p:nvPr/>
          </p:nvCxnSpPr>
          <p:spPr>
            <a:xfrm rot="10800000" flipV="1">
              <a:off x="2271462" y="1925685"/>
              <a:ext cx="1502645" cy="1460456"/>
            </a:xfrm>
            <a:prstGeom prst="bentConnector3">
              <a:avLst>
                <a:gd name="adj1" fmla="val 14360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直線接點 63"/>
            <p:cNvCxnSpPr/>
            <p:nvPr/>
          </p:nvCxnSpPr>
          <p:spPr>
            <a:xfrm flipH="1">
              <a:off x="2266403" y="3386416"/>
              <a:ext cx="514" cy="31239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直線接點 66"/>
            <p:cNvCxnSpPr/>
            <p:nvPr/>
          </p:nvCxnSpPr>
          <p:spPr>
            <a:xfrm>
              <a:off x="2266403" y="3698815"/>
              <a:ext cx="11137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3" name="橢圓 72"/>
            <p:cNvSpPr/>
            <p:nvPr/>
          </p:nvSpPr>
          <p:spPr>
            <a:xfrm>
              <a:off x="2040720" y="1904034"/>
              <a:ext cx="45719" cy="45719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橢圓 73"/>
            <p:cNvSpPr/>
            <p:nvPr/>
          </p:nvSpPr>
          <p:spPr>
            <a:xfrm>
              <a:off x="1910847" y="2056434"/>
              <a:ext cx="45719" cy="45719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76" name="直線接點 75"/>
            <p:cNvCxnSpPr/>
            <p:nvPr/>
          </p:nvCxnSpPr>
          <p:spPr>
            <a:xfrm>
              <a:off x="944228" y="2232500"/>
              <a:ext cx="144000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肘形接點 76"/>
            <p:cNvCxnSpPr/>
            <p:nvPr/>
          </p:nvCxnSpPr>
          <p:spPr>
            <a:xfrm rot="16200000" flipH="1">
              <a:off x="1145581" y="2875169"/>
              <a:ext cx="1880132" cy="594793"/>
            </a:xfrm>
            <a:prstGeom prst="bentConnector3">
              <a:avLst>
                <a:gd name="adj1" fmla="val 97789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橢圓 82"/>
            <p:cNvSpPr/>
            <p:nvPr/>
          </p:nvSpPr>
          <p:spPr>
            <a:xfrm>
              <a:off x="1761094" y="2208834"/>
              <a:ext cx="45719" cy="45719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84" name="直線接點 83"/>
            <p:cNvCxnSpPr>
              <a:cxnSpLocks/>
            </p:cNvCxnSpPr>
            <p:nvPr/>
          </p:nvCxnSpPr>
          <p:spPr>
            <a:xfrm flipV="1">
              <a:off x="793840" y="2390921"/>
              <a:ext cx="1594080" cy="683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直線接點 84"/>
            <p:cNvCxnSpPr>
              <a:cxnSpLocks/>
              <a:stCxn id="104" idx="3"/>
            </p:cNvCxnSpPr>
            <p:nvPr/>
          </p:nvCxnSpPr>
          <p:spPr>
            <a:xfrm>
              <a:off x="669549" y="2546765"/>
              <a:ext cx="199731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直線接點 85"/>
            <p:cNvCxnSpPr>
              <a:cxnSpLocks/>
              <a:stCxn id="105" idx="3"/>
            </p:cNvCxnSpPr>
            <p:nvPr/>
          </p:nvCxnSpPr>
          <p:spPr>
            <a:xfrm>
              <a:off x="662920" y="2695189"/>
              <a:ext cx="2028272" cy="58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肘形接點 86"/>
            <p:cNvCxnSpPr/>
            <p:nvPr/>
          </p:nvCxnSpPr>
          <p:spPr>
            <a:xfrm rot="16200000" flipH="1">
              <a:off x="835612" y="3175856"/>
              <a:ext cx="2333900" cy="759939"/>
            </a:xfrm>
            <a:prstGeom prst="bentConnector3">
              <a:avLst>
                <a:gd name="adj1" fmla="val 77936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0" name="肘形接點 89"/>
            <p:cNvCxnSpPr/>
            <p:nvPr/>
          </p:nvCxnSpPr>
          <p:spPr>
            <a:xfrm rot="16200000" flipH="1">
              <a:off x="775105" y="3227079"/>
              <a:ext cx="2296794" cy="925187"/>
            </a:xfrm>
            <a:prstGeom prst="bentConnector3">
              <a:avLst>
                <a:gd name="adj1" fmla="val 78734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肘形接點 93"/>
            <p:cNvCxnSpPr/>
            <p:nvPr/>
          </p:nvCxnSpPr>
          <p:spPr>
            <a:xfrm rot="16200000" flipH="1">
              <a:off x="826602" y="3166299"/>
              <a:ext cx="2029102" cy="1083855"/>
            </a:xfrm>
            <a:prstGeom prst="bentConnector3">
              <a:avLst>
                <a:gd name="adj1" fmla="val 88599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7" name="橢圓 96"/>
            <p:cNvSpPr/>
            <p:nvPr/>
          </p:nvSpPr>
          <p:spPr>
            <a:xfrm>
              <a:off x="1600744" y="2366539"/>
              <a:ext cx="45719" cy="45719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8" name="橢圓 97"/>
            <p:cNvSpPr/>
            <p:nvPr/>
          </p:nvSpPr>
          <p:spPr>
            <a:xfrm>
              <a:off x="1435089" y="2518939"/>
              <a:ext cx="45719" cy="45719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9" name="橢圓 98"/>
            <p:cNvSpPr/>
            <p:nvPr/>
          </p:nvSpPr>
          <p:spPr>
            <a:xfrm>
              <a:off x="1277382" y="2671339"/>
              <a:ext cx="45719" cy="45719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0" name="五邊形 99"/>
            <p:cNvSpPr/>
            <p:nvPr/>
          </p:nvSpPr>
          <p:spPr>
            <a:xfrm>
              <a:off x="482799" y="1888395"/>
              <a:ext cx="168603" cy="73683"/>
            </a:xfrm>
            <a:prstGeom prst="homePlat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1" name="五邊形 100"/>
            <p:cNvSpPr/>
            <p:nvPr/>
          </p:nvSpPr>
          <p:spPr>
            <a:xfrm>
              <a:off x="484122" y="2040795"/>
              <a:ext cx="168603" cy="73683"/>
            </a:xfrm>
            <a:prstGeom prst="homePlat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" name="五邊形 103"/>
            <p:cNvSpPr/>
            <p:nvPr/>
          </p:nvSpPr>
          <p:spPr>
            <a:xfrm>
              <a:off x="500946" y="2509923"/>
              <a:ext cx="168603" cy="73683"/>
            </a:xfrm>
            <a:prstGeom prst="homePlat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" name="五邊形 104"/>
            <p:cNvSpPr/>
            <p:nvPr/>
          </p:nvSpPr>
          <p:spPr>
            <a:xfrm>
              <a:off x="494317" y="2658347"/>
              <a:ext cx="168603" cy="73683"/>
            </a:xfrm>
            <a:prstGeom prst="homePlat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06" name="直線接點 105"/>
            <p:cNvCxnSpPr>
              <a:cxnSpLocks/>
              <a:stCxn id="107" idx="3"/>
            </p:cNvCxnSpPr>
            <p:nvPr/>
          </p:nvCxnSpPr>
          <p:spPr>
            <a:xfrm>
              <a:off x="654052" y="1769226"/>
              <a:ext cx="2269969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7" name="五邊形 106"/>
            <p:cNvSpPr/>
            <p:nvPr/>
          </p:nvSpPr>
          <p:spPr>
            <a:xfrm>
              <a:off x="485449" y="1732384"/>
              <a:ext cx="168603" cy="73683"/>
            </a:xfrm>
            <a:prstGeom prst="homePlat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10" name="直線接點 109"/>
            <p:cNvCxnSpPr/>
            <p:nvPr/>
          </p:nvCxnSpPr>
          <p:spPr>
            <a:xfrm>
              <a:off x="3292230" y="1922677"/>
              <a:ext cx="622065" cy="195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3" name="直線接點 112"/>
            <p:cNvCxnSpPr/>
            <p:nvPr/>
          </p:nvCxnSpPr>
          <p:spPr>
            <a:xfrm>
              <a:off x="3297527" y="3804504"/>
              <a:ext cx="622065" cy="195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直線接點 117"/>
            <p:cNvCxnSpPr>
              <a:cxnSpLocks/>
              <a:endCxn id="135" idx="1"/>
            </p:cNvCxnSpPr>
            <p:nvPr/>
          </p:nvCxnSpPr>
          <p:spPr>
            <a:xfrm>
              <a:off x="3899358" y="1927220"/>
              <a:ext cx="2794591" cy="41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0" name="橢圓 119"/>
            <p:cNvSpPr/>
            <p:nvPr/>
          </p:nvSpPr>
          <p:spPr>
            <a:xfrm>
              <a:off x="3553511" y="1904581"/>
              <a:ext cx="45719" cy="45719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21" name="直線接點 120"/>
            <p:cNvCxnSpPr/>
            <p:nvPr/>
          </p:nvCxnSpPr>
          <p:spPr>
            <a:xfrm>
              <a:off x="3289614" y="1757368"/>
              <a:ext cx="622065" cy="195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2" name="直線接點 121"/>
            <p:cNvCxnSpPr>
              <a:cxnSpLocks/>
              <a:endCxn id="134" idx="1"/>
            </p:cNvCxnSpPr>
            <p:nvPr/>
          </p:nvCxnSpPr>
          <p:spPr>
            <a:xfrm flipV="1">
              <a:off x="3887299" y="1759062"/>
              <a:ext cx="2809306" cy="694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3" name="直線接點 122"/>
            <p:cNvCxnSpPr/>
            <p:nvPr/>
          </p:nvCxnSpPr>
          <p:spPr>
            <a:xfrm>
              <a:off x="3307371" y="2100118"/>
              <a:ext cx="622065" cy="195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8" name="肘形接點 127"/>
            <p:cNvCxnSpPr/>
            <p:nvPr/>
          </p:nvCxnSpPr>
          <p:spPr>
            <a:xfrm flipV="1">
              <a:off x="3965260" y="3240777"/>
              <a:ext cx="620086" cy="563727"/>
            </a:xfrm>
            <a:prstGeom prst="bentConnector3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4" name="五邊形 133"/>
            <p:cNvSpPr/>
            <p:nvPr/>
          </p:nvSpPr>
          <p:spPr>
            <a:xfrm>
              <a:off x="6696605" y="1722220"/>
              <a:ext cx="168603" cy="73683"/>
            </a:xfrm>
            <a:prstGeom prst="homePlat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5" name="五邊形 134"/>
            <p:cNvSpPr/>
            <p:nvPr/>
          </p:nvSpPr>
          <p:spPr>
            <a:xfrm>
              <a:off x="6693949" y="1894500"/>
              <a:ext cx="168603" cy="73683"/>
            </a:xfrm>
            <a:prstGeom prst="homePlat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8" name="五邊形 137"/>
            <p:cNvSpPr/>
            <p:nvPr/>
          </p:nvSpPr>
          <p:spPr>
            <a:xfrm>
              <a:off x="6702612" y="1521059"/>
              <a:ext cx="168603" cy="73683"/>
            </a:xfrm>
            <a:prstGeom prst="homePlat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41" name="直線接點 140"/>
            <p:cNvCxnSpPr/>
            <p:nvPr/>
          </p:nvCxnSpPr>
          <p:spPr>
            <a:xfrm>
              <a:off x="3286419" y="2888108"/>
              <a:ext cx="622065" cy="195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" name="直線接點 142"/>
            <p:cNvCxnSpPr/>
            <p:nvPr/>
          </p:nvCxnSpPr>
          <p:spPr>
            <a:xfrm>
              <a:off x="3290938" y="3962069"/>
              <a:ext cx="622065" cy="195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3" name="文字方塊 152"/>
            <p:cNvSpPr txBox="1"/>
            <p:nvPr/>
          </p:nvSpPr>
          <p:spPr>
            <a:xfrm>
              <a:off x="1067947" y="1158465"/>
              <a:ext cx="10101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CCM_TOP</a:t>
              </a:r>
              <a:endParaRPr lang="zh-TW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56" name="直線接點 155"/>
            <p:cNvCxnSpPr>
              <a:cxnSpLocks/>
              <a:stCxn id="159" idx="3"/>
              <a:endCxn id="157" idx="1"/>
            </p:cNvCxnSpPr>
            <p:nvPr/>
          </p:nvCxnSpPr>
          <p:spPr>
            <a:xfrm>
              <a:off x="4674783" y="5450452"/>
              <a:ext cx="792609" cy="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7" name="五邊形 156"/>
            <p:cNvSpPr/>
            <p:nvPr/>
          </p:nvSpPr>
          <p:spPr>
            <a:xfrm>
              <a:off x="5467392" y="5414463"/>
              <a:ext cx="168603" cy="73683"/>
            </a:xfrm>
            <a:prstGeom prst="homePlat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8" name="文字方塊 157"/>
            <p:cNvSpPr txBox="1"/>
            <p:nvPr/>
          </p:nvSpPr>
          <p:spPr>
            <a:xfrm>
              <a:off x="5744690" y="5315682"/>
              <a:ext cx="49725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ready</a:t>
              </a:r>
              <a:endParaRPr lang="zh-TW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61" name="肘形接點 160"/>
            <p:cNvCxnSpPr/>
            <p:nvPr/>
          </p:nvCxnSpPr>
          <p:spPr>
            <a:xfrm rot="5400000" flipH="1" flipV="1">
              <a:off x="1002255" y="4045475"/>
              <a:ext cx="2545307" cy="218436"/>
            </a:xfrm>
            <a:prstGeom prst="bentConnector3">
              <a:avLst>
                <a:gd name="adj1" fmla="val 101076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9" name="肘形接點 168"/>
            <p:cNvCxnSpPr/>
            <p:nvPr/>
          </p:nvCxnSpPr>
          <p:spPr>
            <a:xfrm rot="5400000" flipH="1" flipV="1">
              <a:off x="1932791" y="4973086"/>
              <a:ext cx="801393" cy="107124"/>
            </a:xfrm>
            <a:prstGeom prst="bentConnector3">
              <a:avLst>
                <a:gd name="adj1" fmla="val 101098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3" name="肘形接點 172"/>
            <p:cNvCxnSpPr/>
            <p:nvPr/>
          </p:nvCxnSpPr>
          <p:spPr>
            <a:xfrm rot="5400000" flipH="1" flipV="1">
              <a:off x="3308233" y="4940246"/>
              <a:ext cx="818653" cy="150239"/>
            </a:xfrm>
            <a:prstGeom prst="bentConnector3">
              <a:avLst>
                <a:gd name="adj1" fmla="val 100506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" name="流程圖: 或 2">
              <a:extLst>
                <a:ext uri="{FF2B5EF4-FFF2-40B4-BE49-F238E27FC236}">
                  <a16:creationId xmlns:a16="http://schemas.microsoft.com/office/drawing/2014/main" id="{EF3EA020-B816-4265-AB43-BFEE5DB0FFE9}"/>
                </a:ext>
              </a:extLst>
            </p:cNvPr>
            <p:cNvSpPr/>
            <p:nvPr/>
          </p:nvSpPr>
          <p:spPr>
            <a:xfrm>
              <a:off x="4585346" y="3090946"/>
              <a:ext cx="279829" cy="295533"/>
            </a:xfrm>
            <a:prstGeom prst="flowChartOr">
              <a:avLst/>
            </a:prstGeom>
            <a:solidFill>
              <a:schemeClr val="bg1"/>
            </a:solidFill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24" name="接點: 肘形 23">
              <a:extLst>
                <a:ext uri="{FF2B5EF4-FFF2-40B4-BE49-F238E27FC236}">
                  <a16:creationId xmlns:a16="http://schemas.microsoft.com/office/drawing/2014/main" id="{BFE29C81-874C-4DA8-8CAA-67B78D34D188}"/>
                </a:ext>
              </a:extLst>
            </p:cNvPr>
            <p:cNvCxnSpPr>
              <a:cxnSpLocks/>
              <a:stCxn id="3" idx="0"/>
            </p:cNvCxnSpPr>
            <p:nvPr/>
          </p:nvCxnSpPr>
          <p:spPr>
            <a:xfrm rot="16200000" flipV="1">
              <a:off x="4248990" y="2614675"/>
              <a:ext cx="200881" cy="751662"/>
            </a:xfrm>
            <a:prstGeom prst="bentConnector2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矩形 16"/>
            <p:cNvSpPr/>
            <p:nvPr/>
          </p:nvSpPr>
          <p:spPr>
            <a:xfrm>
              <a:off x="2367630" y="3660175"/>
              <a:ext cx="1028663" cy="118928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 encryption</a:t>
              </a:r>
            </a:p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(CTR mode)</a:t>
              </a:r>
              <a:endParaRPr lang="zh-TW" alt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375246" y="1648988"/>
              <a:ext cx="1012169" cy="13166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 authentication</a:t>
              </a:r>
            </a:p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(CMAC mode)</a:t>
              </a:r>
              <a:endParaRPr lang="zh-TW" alt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9" name="矩形 158"/>
            <p:cNvSpPr/>
            <p:nvPr/>
          </p:nvSpPr>
          <p:spPr>
            <a:xfrm>
              <a:off x="1475755" y="5249785"/>
              <a:ext cx="3199028" cy="4013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FSM</a:t>
              </a:r>
              <a:endParaRPr lang="zh-TW" alt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2" name="矩形 81">
              <a:extLst>
                <a:ext uri="{FF2B5EF4-FFF2-40B4-BE49-F238E27FC236}">
                  <a16:creationId xmlns:a16="http://schemas.microsoft.com/office/drawing/2014/main" id="{038D69FB-B98D-4263-B454-D7CAF0444FC1}"/>
                </a:ext>
              </a:extLst>
            </p:cNvPr>
            <p:cNvSpPr/>
            <p:nvPr/>
          </p:nvSpPr>
          <p:spPr>
            <a:xfrm>
              <a:off x="5875797" y="2097027"/>
              <a:ext cx="1479366" cy="2173131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1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88" name="直線接點 87">
              <a:extLst>
                <a:ext uri="{FF2B5EF4-FFF2-40B4-BE49-F238E27FC236}">
                  <a16:creationId xmlns:a16="http://schemas.microsoft.com/office/drawing/2014/main" id="{16B5A503-A63D-4FE2-9C49-B357ECE0DEFE}"/>
                </a:ext>
              </a:extLst>
            </p:cNvPr>
            <p:cNvCxnSpPr>
              <a:cxnSpLocks/>
            </p:cNvCxnSpPr>
            <p:nvPr/>
          </p:nvCxnSpPr>
          <p:spPr>
            <a:xfrm>
              <a:off x="3957233" y="2615924"/>
              <a:ext cx="213593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直線接點 143"/>
            <p:cNvCxnSpPr>
              <a:cxnSpLocks/>
            </p:cNvCxnSpPr>
            <p:nvPr/>
          </p:nvCxnSpPr>
          <p:spPr>
            <a:xfrm>
              <a:off x="3973599" y="3971238"/>
              <a:ext cx="213593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9" name="文字方塊 88">
              <a:extLst>
                <a:ext uri="{FF2B5EF4-FFF2-40B4-BE49-F238E27FC236}">
                  <a16:creationId xmlns:a16="http://schemas.microsoft.com/office/drawing/2014/main" id="{C28DE842-AB65-4198-AEFA-9ADA5A21A40C}"/>
                </a:ext>
              </a:extLst>
            </p:cNvPr>
            <p:cNvSpPr txBox="1"/>
            <p:nvPr/>
          </p:nvSpPr>
          <p:spPr>
            <a:xfrm>
              <a:off x="5838538" y="2064194"/>
              <a:ext cx="9864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 Bench</a:t>
              </a:r>
              <a:endParaRPr lang="zh-TW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36" name="直線接點 135">
              <a:extLst>
                <a:ext uri="{FF2B5EF4-FFF2-40B4-BE49-F238E27FC236}">
                  <a16:creationId xmlns:a16="http://schemas.microsoft.com/office/drawing/2014/main" id="{5B5A72C4-3E3A-479D-9998-8615F40767A5}"/>
                </a:ext>
              </a:extLst>
            </p:cNvPr>
            <p:cNvCxnSpPr>
              <a:cxnSpLocks/>
            </p:cNvCxnSpPr>
            <p:nvPr/>
          </p:nvCxnSpPr>
          <p:spPr>
            <a:xfrm>
              <a:off x="6057188" y="2965663"/>
              <a:ext cx="101597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1" name="矩形 90">
              <a:extLst>
                <a:ext uri="{FF2B5EF4-FFF2-40B4-BE49-F238E27FC236}">
                  <a16:creationId xmlns:a16="http://schemas.microsoft.com/office/drawing/2014/main" id="{9365ACFB-450E-4398-957C-A716337A1F1B}"/>
                </a:ext>
              </a:extLst>
            </p:cNvPr>
            <p:cNvSpPr/>
            <p:nvPr/>
          </p:nvSpPr>
          <p:spPr>
            <a:xfrm>
              <a:off x="6551094" y="2647407"/>
              <a:ext cx="716451" cy="6074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Pattern01</a:t>
              </a:r>
            </a:p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RAM</a:t>
              </a:r>
              <a:endParaRPr lang="zh-TW" alt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37" name="直線接點 136">
              <a:extLst>
                <a:ext uri="{FF2B5EF4-FFF2-40B4-BE49-F238E27FC236}">
                  <a16:creationId xmlns:a16="http://schemas.microsoft.com/office/drawing/2014/main" id="{D06DEE93-F469-44E0-8DF4-B232AD19D8D0}"/>
                </a:ext>
              </a:extLst>
            </p:cNvPr>
            <p:cNvCxnSpPr>
              <a:cxnSpLocks/>
            </p:cNvCxnSpPr>
            <p:nvPr/>
          </p:nvCxnSpPr>
          <p:spPr>
            <a:xfrm>
              <a:off x="6057188" y="3658998"/>
              <a:ext cx="101597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538F16E9-78AF-4310-BCA1-4919B75A2B45}"/>
                </a:ext>
              </a:extLst>
            </p:cNvPr>
            <p:cNvSpPr/>
            <p:nvPr/>
          </p:nvSpPr>
          <p:spPr>
            <a:xfrm>
              <a:off x="6555323" y="3355262"/>
              <a:ext cx="716451" cy="6074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Pattern02</a:t>
              </a:r>
            </a:p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RAM</a:t>
              </a:r>
              <a:endParaRPr lang="zh-TW" alt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5" name="矩形 94">
              <a:extLst>
                <a:ext uri="{FF2B5EF4-FFF2-40B4-BE49-F238E27FC236}">
                  <a16:creationId xmlns:a16="http://schemas.microsoft.com/office/drawing/2014/main" id="{0DEE0B34-190F-49E8-A2BC-E3B3A3842BD3}"/>
                </a:ext>
              </a:extLst>
            </p:cNvPr>
            <p:cNvSpPr/>
            <p:nvPr/>
          </p:nvSpPr>
          <p:spPr>
            <a:xfrm rot="5400000">
              <a:off x="5361679" y="3052900"/>
              <a:ext cx="1718131" cy="4013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lang="zh-TW" alt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9" name="直線接點 28">
              <a:extLst>
                <a:ext uri="{FF2B5EF4-FFF2-40B4-BE49-F238E27FC236}">
                  <a16:creationId xmlns:a16="http://schemas.microsoft.com/office/drawing/2014/main" id="{798864AD-823F-4FE9-BE25-203B838B14A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13069" y="2226590"/>
              <a:ext cx="21033" cy="381129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直線接點 110">
              <a:extLst>
                <a:ext uri="{FF2B5EF4-FFF2-40B4-BE49-F238E27FC236}">
                  <a16:creationId xmlns:a16="http://schemas.microsoft.com/office/drawing/2014/main" id="{E73E0102-64BF-4531-BB00-969D4E9630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0287" y="2387870"/>
              <a:ext cx="24376" cy="378081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08" name="群組 107"/>
            <p:cNvGrpSpPr/>
            <p:nvPr/>
          </p:nvGrpSpPr>
          <p:grpSpPr>
            <a:xfrm>
              <a:off x="3810962" y="1622738"/>
              <a:ext cx="163288" cy="3240282"/>
              <a:chOff x="5184074" y="2262735"/>
              <a:chExt cx="163288" cy="3240282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5184074" y="2262735"/>
                <a:ext cx="163288" cy="324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1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1" name="等腰三角形 20"/>
              <p:cNvSpPr/>
              <p:nvPr/>
            </p:nvSpPr>
            <p:spPr>
              <a:xfrm>
                <a:off x="5191686" y="5397223"/>
                <a:ext cx="147534" cy="105794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1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49" name="接點: 肘形 48">
              <a:extLst>
                <a:ext uri="{FF2B5EF4-FFF2-40B4-BE49-F238E27FC236}">
                  <a16:creationId xmlns:a16="http://schemas.microsoft.com/office/drawing/2014/main" id="{ACF94EE9-92F3-40A6-B285-50746279F9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4707" y="2942266"/>
              <a:ext cx="6343960" cy="3101520"/>
            </a:xfrm>
            <a:prstGeom prst="bentConnector3">
              <a:avLst>
                <a:gd name="adj1" fmla="val 103603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接點: 肘形 53">
              <a:extLst>
                <a:ext uri="{FF2B5EF4-FFF2-40B4-BE49-F238E27FC236}">
                  <a16:creationId xmlns:a16="http://schemas.microsoft.com/office/drawing/2014/main" id="{BE158E57-56CE-4499-B248-DFB0F6DB98A0}"/>
                </a:ext>
              </a:extLst>
            </p:cNvPr>
            <p:cNvCxnSpPr>
              <a:cxnSpLocks/>
              <a:endCxn id="93" idx="3"/>
            </p:cNvCxnSpPr>
            <p:nvPr/>
          </p:nvCxnSpPr>
          <p:spPr>
            <a:xfrm flipV="1">
              <a:off x="772475" y="3658999"/>
              <a:ext cx="6499299" cy="2507902"/>
            </a:xfrm>
            <a:prstGeom prst="bentConnector3">
              <a:avLst>
                <a:gd name="adj1" fmla="val 105429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接點: 肘形 64">
              <a:extLst>
                <a:ext uri="{FF2B5EF4-FFF2-40B4-BE49-F238E27FC236}">
                  <a16:creationId xmlns:a16="http://schemas.microsoft.com/office/drawing/2014/main" id="{F905382E-B8A8-4CC6-9540-C68847594F8F}"/>
                </a:ext>
              </a:extLst>
            </p:cNvPr>
            <p:cNvCxnSpPr>
              <a:cxnSpLocks/>
              <a:stCxn id="138" idx="1"/>
              <a:endCxn id="3" idx="6"/>
            </p:cNvCxnSpPr>
            <p:nvPr/>
          </p:nvCxnSpPr>
          <p:spPr>
            <a:xfrm rot="10800000" flipV="1">
              <a:off x="4865176" y="1557901"/>
              <a:ext cx="1837437" cy="1680812"/>
            </a:xfrm>
            <a:prstGeom prst="bentConnector3">
              <a:avLst>
                <a:gd name="adj1" fmla="val 92518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2" name="文字方塊 91">
            <a:extLst>
              <a:ext uri="{FF2B5EF4-FFF2-40B4-BE49-F238E27FC236}">
                <a16:creationId xmlns:a16="http://schemas.microsoft.com/office/drawing/2014/main" id="{427BA6EC-89A5-419B-8A11-965E09148054}"/>
              </a:ext>
            </a:extLst>
          </p:cNvPr>
          <p:cNvSpPr txBox="1"/>
          <p:nvPr/>
        </p:nvSpPr>
        <p:spPr>
          <a:xfrm>
            <a:off x="3271994" y="6271335"/>
            <a:ext cx="1928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200" dirty="0"/>
              <a:t>Fig.10 AES-CCM top module</a:t>
            </a:r>
            <a:endParaRPr kumimoji="1"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1692342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8238" y="5630"/>
            <a:ext cx="10515600" cy="922161"/>
          </a:xfrm>
        </p:spPr>
        <p:txBody>
          <a:bodyPr>
            <a:normAutofit/>
          </a:bodyPr>
          <a:lstStyle/>
          <a:p>
            <a:r>
              <a:rPr lang="en-US" altLang="zh-TW" sz="3600" dirty="0">
                <a:solidFill>
                  <a:schemeClr val="accent1">
                    <a:lumMod val="75000"/>
                  </a:schemeClr>
                </a:solidFill>
              </a:rPr>
              <a:t>CCM hardware design</a:t>
            </a:r>
            <a:endParaRPr lang="zh-TW" alt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9" name="投影片編號版面配置區 148">
            <a:extLst>
              <a:ext uri="{FF2B5EF4-FFF2-40B4-BE49-F238E27FC236}">
                <a16:creationId xmlns:a16="http://schemas.microsoft.com/office/drawing/2014/main" id="{C6F26151-7CF7-4355-8C12-A0B7C4068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14</a:t>
            </a:fld>
            <a:endParaRPr lang="zh-TW" altLang="en-US"/>
          </a:p>
        </p:txBody>
      </p:sp>
      <p:grpSp>
        <p:nvGrpSpPr>
          <p:cNvPr id="147" name="群組 146">
            <a:extLst>
              <a:ext uri="{FF2B5EF4-FFF2-40B4-BE49-F238E27FC236}">
                <a16:creationId xmlns:a16="http://schemas.microsoft.com/office/drawing/2014/main" id="{15CEDD56-4BBA-40E6-ACF8-A09F4A85354E}"/>
              </a:ext>
            </a:extLst>
          </p:cNvPr>
          <p:cNvGrpSpPr/>
          <p:nvPr/>
        </p:nvGrpSpPr>
        <p:grpSpPr>
          <a:xfrm>
            <a:off x="641978" y="1247257"/>
            <a:ext cx="10841956" cy="5117415"/>
            <a:chOff x="641978" y="1247257"/>
            <a:chExt cx="10841956" cy="5117415"/>
          </a:xfrm>
        </p:grpSpPr>
        <p:cxnSp>
          <p:nvCxnSpPr>
            <p:cNvPr id="4" name="直線接點 3">
              <a:extLst>
                <a:ext uri="{FF2B5EF4-FFF2-40B4-BE49-F238E27FC236}">
                  <a16:creationId xmlns:a16="http://schemas.microsoft.com/office/drawing/2014/main" id="{FC03D4E7-2317-409F-AC56-FE64713D26BA}"/>
                </a:ext>
              </a:extLst>
            </p:cNvPr>
            <p:cNvCxnSpPr>
              <a:cxnSpLocks/>
            </p:cNvCxnSpPr>
            <p:nvPr/>
          </p:nvCxnSpPr>
          <p:spPr>
            <a:xfrm>
              <a:off x="2966863" y="1810893"/>
              <a:ext cx="6478" cy="72196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直線單箭頭接點 4"/>
            <p:cNvCxnSpPr>
              <a:cxnSpLocks/>
              <a:stCxn id="61" idx="3"/>
            </p:cNvCxnSpPr>
            <p:nvPr/>
          </p:nvCxnSpPr>
          <p:spPr>
            <a:xfrm flipV="1">
              <a:off x="1252772" y="4450672"/>
              <a:ext cx="1529943" cy="927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接點: 肘形 156">
              <a:extLst>
                <a:ext uri="{FF2B5EF4-FFF2-40B4-BE49-F238E27FC236}">
                  <a16:creationId xmlns:a16="http://schemas.microsoft.com/office/drawing/2014/main" id="{54FD7AED-479D-4216-B0EE-FCD17106FC85}"/>
                </a:ext>
              </a:extLst>
            </p:cNvPr>
            <p:cNvCxnSpPr>
              <a:cxnSpLocks/>
              <a:stCxn id="29" idx="1"/>
              <a:endCxn id="23" idx="1"/>
            </p:cNvCxnSpPr>
            <p:nvPr/>
          </p:nvCxnSpPr>
          <p:spPr>
            <a:xfrm rot="10800000" flipH="1">
              <a:off x="5285825" y="4548284"/>
              <a:ext cx="690473" cy="582356"/>
            </a:xfrm>
            <a:prstGeom prst="bentConnector3">
              <a:avLst>
                <a:gd name="adj1" fmla="val -33108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" name="文字方塊 6"/>
            <p:cNvSpPr txBox="1"/>
            <p:nvPr/>
          </p:nvSpPr>
          <p:spPr>
            <a:xfrm>
              <a:off x="641978" y="1620362"/>
              <a:ext cx="60465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valid_in</a:t>
              </a:r>
            </a:p>
          </p:txBody>
        </p:sp>
        <p:cxnSp>
          <p:nvCxnSpPr>
            <p:cNvPr id="8" name="直線接點 7"/>
            <p:cNvCxnSpPr/>
            <p:nvPr/>
          </p:nvCxnSpPr>
          <p:spPr>
            <a:xfrm flipV="1">
              <a:off x="2777110" y="1901968"/>
              <a:ext cx="4014" cy="59051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" name="矩形 8"/>
            <p:cNvSpPr/>
            <p:nvPr/>
          </p:nvSpPr>
          <p:spPr>
            <a:xfrm>
              <a:off x="6477820" y="2279729"/>
              <a:ext cx="1247504" cy="253714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TW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2799350" y="3977609"/>
              <a:ext cx="1060477" cy="6770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Formatting</a:t>
              </a:r>
            </a:p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Function</a:t>
              </a:r>
            </a:p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(CTR)</a:t>
              </a:r>
              <a:endParaRPr lang="zh-TW" alt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3119390" y="2367337"/>
              <a:ext cx="1060477" cy="6770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Formatting</a:t>
              </a:r>
            </a:p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Function</a:t>
              </a:r>
            </a:p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(CMAC)</a:t>
              </a:r>
              <a:endParaRPr lang="zh-TW" alt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4473184" y="2492484"/>
              <a:ext cx="721844" cy="42826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B_block</a:t>
              </a:r>
            </a:p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reg</a:t>
              </a:r>
              <a:endParaRPr lang="zh-TW" alt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4153144" y="4120530"/>
              <a:ext cx="721844" cy="3958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CTR</a:t>
              </a:r>
            </a:p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reg</a:t>
              </a:r>
              <a:endParaRPr lang="zh-TW" alt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流程圖: 或 13"/>
            <p:cNvSpPr/>
            <p:nvPr/>
          </p:nvSpPr>
          <p:spPr>
            <a:xfrm>
              <a:off x="8376095" y="4294033"/>
              <a:ext cx="216000" cy="216000"/>
            </a:xfrm>
            <a:prstGeom prst="flowChartOr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流程圖: 或 14"/>
            <p:cNvSpPr/>
            <p:nvPr/>
          </p:nvSpPr>
          <p:spPr>
            <a:xfrm>
              <a:off x="8381245" y="2743075"/>
              <a:ext cx="216000" cy="216000"/>
            </a:xfrm>
            <a:prstGeom prst="flowChartOr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7947643" y="2279729"/>
              <a:ext cx="169389" cy="112746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7" name="直線單箭頭接點 16"/>
            <p:cNvCxnSpPr>
              <a:cxnSpLocks/>
              <a:stCxn id="11" idx="3"/>
              <a:endCxn id="12" idx="1"/>
            </p:cNvCxnSpPr>
            <p:nvPr/>
          </p:nvCxnSpPr>
          <p:spPr>
            <a:xfrm>
              <a:off x="4179867" y="2705878"/>
              <a:ext cx="293317" cy="7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線單箭頭接點 17"/>
            <p:cNvCxnSpPr>
              <a:cxnSpLocks/>
              <a:stCxn id="12" idx="3"/>
              <a:endCxn id="39" idx="1"/>
            </p:cNvCxnSpPr>
            <p:nvPr/>
          </p:nvCxnSpPr>
          <p:spPr>
            <a:xfrm flipV="1">
              <a:off x="5195028" y="2705878"/>
              <a:ext cx="790263" cy="7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直線單箭頭接點 18"/>
            <p:cNvCxnSpPr>
              <a:cxnSpLocks/>
              <a:endCxn id="16" idx="1"/>
            </p:cNvCxnSpPr>
            <p:nvPr/>
          </p:nvCxnSpPr>
          <p:spPr>
            <a:xfrm flipV="1">
              <a:off x="7480998" y="2843464"/>
              <a:ext cx="466645" cy="1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線單箭頭接點 19"/>
            <p:cNvCxnSpPr/>
            <p:nvPr/>
          </p:nvCxnSpPr>
          <p:spPr>
            <a:xfrm>
              <a:off x="8123658" y="2848915"/>
              <a:ext cx="987033" cy="54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橢圓 20"/>
            <p:cNvSpPr/>
            <p:nvPr/>
          </p:nvSpPr>
          <p:spPr>
            <a:xfrm>
              <a:off x="5706941" y="2677220"/>
              <a:ext cx="52004" cy="5763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2" name="梯形 21"/>
            <p:cNvSpPr/>
            <p:nvPr/>
          </p:nvSpPr>
          <p:spPr>
            <a:xfrm rot="5400000">
              <a:off x="5783182" y="4318188"/>
              <a:ext cx="557178" cy="170942"/>
            </a:xfrm>
            <a:prstGeom prst="trapezoid">
              <a:avLst>
                <a:gd name="adj" fmla="val 67308"/>
              </a:avLst>
            </a:prstGeom>
            <a:solidFill>
              <a:schemeClr val="bg1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" name="文字方塊 22"/>
            <p:cNvSpPr txBox="1"/>
            <p:nvPr/>
          </p:nvSpPr>
          <p:spPr>
            <a:xfrm>
              <a:off x="5976299" y="4440562"/>
              <a:ext cx="7114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文字方塊 23"/>
            <p:cNvSpPr txBox="1"/>
            <p:nvPr/>
          </p:nvSpPr>
          <p:spPr>
            <a:xfrm>
              <a:off x="5976300" y="4203804"/>
              <a:ext cx="7114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5" name="直線單箭頭接點 24"/>
            <p:cNvCxnSpPr>
              <a:cxnSpLocks/>
              <a:stCxn id="22" idx="0"/>
              <a:endCxn id="124" idx="1"/>
            </p:cNvCxnSpPr>
            <p:nvPr/>
          </p:nvCxnSpPr>
          <p:spPr>
            <a:xfrm>
              <a:off x="6147242" y="4403659"/>
              <a:ext cx="555986" cy="7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直線單箭頭接點 25"/>
            <p:cNvCxnSpPr>
              <a:cxnSpLocks/>
              <a:stCxn id="13" idx="3"/>
              <a:endCxn id="24" idx="1"/>
            </p:cNvCxnSpPr>
            <p:nvPr/>
          </p:nvCxnSpPr>
          <p:spPr>
            <a:xfrm flipV="1">
              <a:off x="4874988" y="4311526"/>
              <a:ext cx="1101312" cy="69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7" name="群組 26"/>
            <p:cNvGrpSpPr/>
            <p:nvPr/>
          </p:nvGrpSpPr>
          <p:grpSpPr>
            <a:xfrm>
              <a:off x="5285826" y="4972376"/>
              <a:ext cx="468064" cy="317500"/>
              <a:chOff x="6366490" y="5305425"/>
              <a:chExt cx="468064" cy="317500"/>
            </a:xfrm>
          </p:grpSpPr>
          <p:sp>
            <p:nvSpPr>
              <p:cNvPr id="28" name="橢圓 27"/>
              <p:cNvSpPr/>
              <p:nvPr/>
            </p:nvSpPr>
            <p:spPr>
              <a:xfrm>
                <a:off x="6394450" y="5305425"/>
                <a:ext cx="333375" cy="3175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9" name="文字方塊 28"/>
              <p:cNvSpPr txBox="1"/>
              <p:nvPr/>
            </p:nvSpPr>
            <p:spPr>
              <a:xfrm>
                <a:off x="6366490" y="5348273"/>
                <a:ext cx="46806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900" dirty="0"/>
                  <a:t>ADD</a:t>
                </a:r>
                <a:endParaRPr lang="zh-TW" altLang="en-US" sz="900" dirty="0"/>
              </a:p>
            </p:txBody>
          </p:sp>
        </p:grpSp>
        <p:sp>
          <p:nvSpPr>
            <p:cNvPr id="30" name="文字方塊 29"/>
            <p:cNvSpPr txBox="1"/>
            <p:nvPr/>
          </p:nvSpPr>
          <p:spPr>
            <a:xfrm>
              <a:off x="5359564" y="5452928"/>
              <a:ext cx="2635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TW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1" name="直線單箭頭接點 30"/>
            <p:cNvCxnSpPr>
              <a:endCxn id="28" idx="4"/>
            </p:cNvCxnSpPr>
            <p:nvPr/>
          </p:nvCxnSpPr>
          <p:spPr>
            <a:xfrm flipV="1">
              <a:off x="5480473" y="5289876"/>
              <a:ext cx="1" cy="1713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直線單箭頭接點 31"/>
            <p:cNvCxnSpPr>
              <a:cxnSpLocks/>
            </p:cNvCxnSpPr>
            <p:nvPr/>
          </p:nvCxnSpPr>
          <p:spPr>
            <a:xfrm flipV="1">
              <a:off x="7491047" y="4389082"/>
              <a:ext cx="461296" cy="194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直線單箭頭接點 32"/>
            <p:cNvCxnSpPr/>
            <p:nvPr/>
          </p:nvCxnSpPr>
          <p:spPr>
            <a:xfrm flipV="1">
              <a:off x="8120040" y="4398407"/>
              <a:ext cx="992224" cy="379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梯形 33"/>
            <p:cNvSpPr/>
            <p:nvPr/>
          </p:nvSpPr>
          <p:spPr>
            <a:xfrm rot="5400000">
              <a:off x="5794234" y="2752312"/>
              <a:ext cx="557178" cy="170942"/>
            </a:xfrm>
            <a:prstGeom prst="trapezoid">
              <a:avLst>
                <a:gd name="adj" fmla="val 67308"/>
              </a:avLst>
            </a:prstGeom>
            <a:solidFill>
              <a:schemeClr val="bg1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線單箭頭接點 34"/>
            <p:cNvCxnSpPr>
              <a:cxnSpLocks/>
              <a:stCxn id="34" idx="0"/>
            </p:cNvCxnSpPr>
            <p:nvPr/>
          </p:nvCxnSpPr>
          <p:spPr>
            <a:xfrm flipV="1">
              <a:off x="6158294" y="2834108"/>
              <a:ext cx="559329" cy="36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矩形 35"/>
            <p:cNvSpPr/>
            <p:nvPr/>
          </p:nvSpPr>
          <p:spPr>
            <a:xfrm>
              <a:off x="7947643" y="3832169"/>
              <a:ext cx="169389" cy="112746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橢圓 36"/>
            <p:cNvSpPr/>
            <p:nvPr/>
          </p:nvSpPr>
          <p:spPr>
            <a:xfrm>
              <a:off x="8793018" y="2817124"/>
              <a:ext cx="52004" cy="5763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" name="文字方塊 37"/>
            <p:cNvSpPr txBox="1"/>
            <p:nvPr/>
          </p:nvSpPr>
          <p:spPr>
            <a:xfrm>
              <a:off x="5985290" y="2857454"/>
              <a:ext cx="7114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文字方塊 38"/>
            <p:cNvSpPr txBox="1"/>
            <p:nvPr/>
          </p:nvSpPr>
          <p:spPr>
            <a:xfrm>
              <a:off x="5985291" y="2598156"/>
              <a:ext cx="7114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0" name="直線單箭頭接點 39"/>
            <p:cNvCxnSpPr>
              <a:cxnSpLocks/>
              <a:stCxn id="10" idx="3"/>
              <a:endCxn id="13" idx="1"/>
            </p:cNvCxnSpPr>
            <p:nvPr/>
          </p:nvCxnSpPr>
          <p:spPr>
            <a:xfrm>
              <a:off x="3859827" y="4316150"/>
              <a:ext cx="293317" cy="228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矩形 40"/>
            <p:cNvSpPr/>
            <p:nvPr/>
          </p:nvSpPr>
          <p:spPr>
            <a:xfrm>
              <a:off x="9110691" y="2279729"/>
              <a:ext cx="169389" cy="316622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等腰三角形 41"/>
            <p:cNvSpPr/>
            <p:nvPr/>
          </p:nvSpPr>
          <p:spPr>
            <a:xfrm>
              <a:off x="9121150" y="5377615"/>
              <a:ext cx="153047" cy="68334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流程圖: 或 42"/>
            <p:cNvSpPr/>
            <p:nvPr/>
          </p:nvSpPr>
          <p:spPr>
            <a:xfrm>
              <a:off x="9699426" y="4283251"/>
              <a:ext cx="216000" cy="216000"/>
            </a:xfrm>
            <a:prstGeom prst="flowChartOr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44" name="直線單箭頭接點 43"/>
            <p:cNvCxnSpPr/>
            <p:nvPr/>
          </p:nvCxnSpPr>
          <p:spPr>
            <a:xfrm>
              <a:off x="9281152" y="4387683"/>
              <a:ext cx="995718" cy="489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肘形接點 44"/>
            <p:cNvCxnSpPr/>
            <p:nvPr/>
          </p:nvCxnSpPr>
          <p:spPr>
            <a:xfrm rot="16200000" flipH="1">
              <a:off x="8818132" y="3297129"/>
              <a:ext cx="1452315" cy="526274"/>
            </a:xfrm>
            <a:prstGeom prst="bentConnector3">
              <a:avLst>
                <a:gd name="adj1" fmla="val 633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肘形接點 45"/>
            <p:cNvCxnSpPr/>
            <p:nvPr/>
          </p:nvCxnSpPr>
          <p:spPr>
            <a:xfrm>
              <a:off x="9471588" y="4399470"/>
              <a:ext cx="802151" cy="260621"/>
            </a:xfrm>
            <a:prstGeom prst="bentConnector3">
              <a:avLst>
                <a:gd name="adj1" fmla="val 271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矩形 46"/>
            <p:cNvSpPr/>
            <p:nvPr/>
          </p:nvSpPr>
          <p:spPr>
            <a:xfrm>
              <a:off x="10276363" y="2266743"/>
              <a:ext cx="169389" cy="316622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>
              <a:off x="10287544" y="5363760"/>
              <a:ext cx="153047" cy="68334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等腰三角形 48"/>
            <p:cNvSpPr/>
            <p:nvPr/>
          </p:nvSpPr>
          <p:spPr>
            <a:xfrm>
              <a:off x="7955590" y="3339713"/>
              <a:ext cx="153047" cy="68334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等腰三角形 49"/>
            <p:cNvSpPr/>
            <p:nvPr/>
          </p:nvSpPr>
          <p:spPr>
            <a:xfrm>
              <a:off x="7955590" y="4891126"/>
              <a:ext cx="153047" cy="68334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梯形 50"/>
            <p:cNvSpPr/>
            <p:nvPr/>
          </p:nvSpPr>
          <p:spPr>
            <a:xfrm rot="5400000">
              <a:off x="2504126" y="2632889"/>
              <a:ext cx="557178" cy="170942"/>
            </a:xfrm>
            <a:prstGeom prst="trapezoid">
              <a:avLst>
                <a:gd name="adj" fmla="val 67308"/>
              </a:avLst>
            </a:prstGeom>
            <a:solidFill>
              <a:schemeClr val="bg1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52" name="直線單箭頭接點 51"/>
            <p:cNvCxnSpPr/>
            <p:nvPr/>
          </p:nvCxnSpPr>
          <p:spPr>
            <a:xfrm flipV="1">
              <a:off x="2882442" y="2716808"/>
              <a:ext cx="239866" cy="15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3" name="文字方塊 52"/>
            <p:cNvSpPr txBox="1"/>
            <p:nvPr/>
          </p:nvSpPr>
          <p:spPr>
            <a:xfrm>
              <a:off x="2701291" y="2732274"/>
              <a:ext cx="7114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文字方塊 53"/>
            <p:cNvSpPr txBox="1"/>
            <p:nvPr/>
          </p:nvSpPr>
          <p:spPr>
            <a:xfrm>
              <a:off x="2701292" y="2472976"/>
              <a:ext cx="7114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橢圓 54"/>
            <p:cNvSpPr/>
            <p:nvPr/>
          </p:nvSpPr>
          <p:spPr>
            <a:xfrm>
              <a:off x="8803168" y="4372150"/>
              <a:ext cx="52004" cy="5763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56" name="肘形接點 55"/>
            <p:cNvCxnSpPr>
              <a:stCxn id="55" idx="0"/>
              <a:endCxn id="53" idx="1"/>
            </p:cNvCxnSpPr>
            <p:nvPr/>
          </p:nvCxnSpPr>
          <p:spPr>
            <a:xfrm rot="16200000" flipV="1">
              <a:off x="4999154" y="542133"/>
              <a:ext cx="1532154" cy="6127879"/>
            </a:xfrm>
            <a:prstGeom prst="bentConnector4">
              <a:avLst>
                <a:gd name="adj1" fmla="val -97670"/>
                <a:gd name="adj2" fmla="val 10373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直線單箭頭接點 56"/>
            <p:cNvCxnSpPr>
              <a:endCxn id="54" idx="1"/>
            </p:cNvCxnSpPr>
            <p:nvPr/>
          </p:nvCxnSpPr>
          <p:spPr>
            <a:xfrm>
              <a:off x="2276249" y="2575029"/>
              <a:ext cx="425043" cy="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直線接點 57"/>
            <p:cNvCxnSpPr/>
            <p:nvPr/>
          </p:nvCxnSpPr>
          <p:spPr>
            <a:xfrm>
              <a:off x="2275673" y="2576019"/>
              <a:ext cx="576" cy="117555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9" name="橢圓 58"/>
            <p:cNvSpPr/>
            <p:nvPr/>
          </p:nvSpPr>
          <p:spPr>
            <a:xfrm>
              <a:off x="2251071" y="3591884"/>
              <a:ext cx="52004" cy="5763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60" name="群組 59"/>
            <p:cNvGrpSpPr/>
            <p:nvPr/>
          </p:nvGrpSpPr>
          <p:grpSpPr>
            <a:xfrm>
              <a:off x="717304" y="4128076"/>
              <a:ext cx="535468" cy="663735"/>
              <a:chOff x="4246735" y="5485903"/>
              <a:chExt cx="535468" cy="663735"/>
            </a:xfrm>
            <a:solidFill>
              <a:schemeClr val="bg1"/>
            </a:solidFill>
          </p:grpSpPr>
          <p:sp>
            <p:nvSpPr>
              <p:cNvPr id="61" name="矩形 60"/>
              <p:cNvSpPr/>
              <p:nvPr/>
            </p:nvSpPr>
            <p:spPr>
              <a:xfrm>
                <a:off x="4246735" y="5485903"/>
                <a:ext cx="535468" cy="663735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1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data2</a:t>
                </a:r>
              </a:p>
              <a:p>
                <a:pPr algn="ctr"/>
                <a:r>
                  <a:rPr lang="en-US" altLang="zh-TW" sz="11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RAM</a:t>
                </a:r>
              </a:p>
            </p:txBody>
          </p:sp>
          <p:sp>
            <p:nvSpPr>
              <p:cNvPr id="62" name="等腰三角形 61"/>
              <p:cNvSpPr/>
              <p:nvPr/>
            </p:nvSpPr>
            <p:spPr>
              <a:xfrm>
                <a:off x="4442288" y="6081304"/>
                <a:ext cx="153047" cy="68334"/>
              </a:xfrm>
              <a:prstGeom prst="triangle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63" name="群組 62"/>
            <p:cNvGrpSpPr/>
            <p:nvPr/>
          </p:nvGrpSpPr>
          <p:grpSpPr>
            <a:xfrm>
              <a:off x="710267" y="3293268"/>
              <a:ext cx="535468" cy="663735"/>
              <a:chOff x="4246735" y="5485903"/>
              <a:chExt cx="535468" cy="663735"/>
            </a:xfrm>
            <a:solidFill>
              <a:schemeClr val="bg1"/>
            </a:solidFill>
          </p:grpSpPr>
          <p:sp>
            <p:nvSpPr>
              <p:cNvPr id="64" name="矩形 63"/>
              <p:cNvSpPr/>
              <p:nvPr/>
            </p:nvSpPr>
            <p:spPr>
              <a:xfrm>
                <a:off x="4246735" y="5485903"/>
                <a:ext cx="535468" cy="663735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1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data1</a:t>
                </a:r>
              </a:p>
              <a:p>
                <a:pPr algn="ctr"/>
                <a:r>
                  <a:rPr lang="en-US" altLang="zh-TW" sz="11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RAM</a:t>
                </a:r>
              </a:p>
            </p:txBody>
          </p:sp>
          <p:sp>
            <p:nvSpPr>
              <p:cNvPr id="65" name="等腰三角形 64"/>
              <p:cNvSpPr/>
              <p:nvPr/>
            </p:nvSpPr>
            <p:spPr>
              <a:xfrm>
                <a:off x="4442288" y="6081304"/>
                <a:ext cx="153047" cy="68334"/>
              </a:xfrm>
              <a:prstGeom prst="triangle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67" name="文字方塊 66"/>
            <p:cNvSpPr txBox="1"/>
            <p:nvPr/>
          </p:nvSpPr>
          <p:spPr>
            <a:xfrm>
              <a:off x="1223871" y="3402929"/>
              <a:ext cx="62709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data_in1</a:t>
              </a:r>
              <a:endParaRPr lang="zh-TW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1529417" y="1304842"/>
              <a:ext cx="8952986" cy="6107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FSM</a:t>
              </a:r>
              <a:endParaRPr lang="zh-TW" alt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9" name="直線單箭頭接點 68"/>
            <p:cNvCxnSpPr/>
            <p:nvPr/>
          </p:nvCxnSpPr>
          <p:spPr>
            <a:xfrm>
              <a:off x="1192959" y="1395444"/>
              <a:ext cx="339900" cy="9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直線單箭頭接點 69"/>
            <p:cNvCxnSpPr/>
            <p:nvPr/>
          </p:nvCxnSpPr>
          <p:spPr>
            <a:xfrm>
              <a:off x="1192959" y="1760266"/>
              <a:ext cx="339900" cy="9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直線單箭頭接點 70"/>
            <p:cNvCxnSpPr/>
            <p:nvPr/>
          </p:nvCxnSpPr>
          <p:spPr>
            <a:xfrm>
              <a:off x="10482531" y="1551845"/>
              <a:ext cx="339900" cy="9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直線單箭頭接點 71"/>
            <p:cNvCxnSpPr/>
            <p:nvPr/>
          </p:nvCxnSpPr>
          <p:spPr>
            <a:xfrm>
              <a:off x="10480579" y="1674609"/>
              <a:ext cx="339900" cy="9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4" name="文字方塊 73"/>
            <p:cNvSpPr txBox="1"/>
            <p:nvPr/>
          </p:nvSpPr>
          <p:spPr>
            <a:xfrm>
              <a:off x="1210374" y="4228216"/>
              <a:ext cx="62709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data_in2</a:t>
              </a:r>
              <a:endParaRPr lang="zh-TW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5" name="橢圓 74"/>
            <p:cNvSpPr/>
            <p:nvPr/>
          </p:nvSpPr>
          <p:spPr>
            <a:xfrm>
              <a:off x="9469693" y="4370314"/>
              <a:ext cx="52004" cy="5763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76" name="肘形接點 75"/>
            <p:cNvCxnSpPr>
              <a:stCxn id="21" idx="0"/>
              <a:endCxn id="15" idx="0"/>
            </p:cNvCxnSpPr>
            <p:nvPr/>
          </p:nvCxnSpPr>
          <p:spPr>
            <a:xfrm rot="16200000" flipH="1">
              <a:off x="7078166" y="1331996"/>
              <a:ext cx="65855" cy="2756302"/>
            </a:xfrm>
            <a:prstGeom prst="bentConnector3">
              <a:avLst>
                <a:gd name="adj1" fmla="val -72058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直線接點 76"/>
            <p:cNvCxnSpPr>
              <a:cxnSpLocks/>
              <a:endCxn id="34" idx="1"/>
            </p:cNvCxnSpPr>
            <p:nvPr/>
          </p:nvCxnSpPr>
          <p:spPr>
            <a:xfrm>
              <a:off x="6064250" y="1914525"/>
              <a:ext cx="8573" cy="702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8" name="文字方塊 77"/>
            <p:cNvSpPr txBox="1"/>
            <p:nvPr/>
          </p:nvSpPr>
          <p:spPr>
            <a:xfrm>
              <a:off x="883835" y="1247257"/>
              <a:ext cx="32733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sel</a:t>
              </a:r>
            </a:p>
          </p:txBody>
        </p:sp>
        <p:sp>
          <p:nvSpPr>
            <p:cNvPr id="79" name="文字方塊 78"/>
            <p:cNvSpPr txBox="1"/>
            <p:nvPr/>
          </p:nvSpPr>
          <p:spPr>
            <a:xfrm>
              <a:off x="10782023" y="1292317"/>
              <a:ext cx="47801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req_1</a:t>
              </a:r>
            </a:p>
          </p:txBody>
        </p:sp>
        <p:sp>
          <p:nvSpPr>
            <p:cNvPr id="80" name="文字方塊 79"/>
            <p:cNvSpPr txBox="1"/>
            <p:nvPr/>
          </p:nvSpPr>
          <p:spPr>
            <a:xfrm>
              <a:off x="10784846" y="1420603"/>
              <a:ext cx="47801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req_2</a:t>
              </a:r>
            </a:p>
          </p:txBody>
        </p:sp>
        <p:sp>
          <p:nvSpPr>
            <p:cNvPr id="81" name="文字方塊 80"/>
            <p:cNvSpPr txBox="1"/>
            <p:nvPr/>
          </p:nvSpPr>
          <p:spPr>
            <a:xfrm>
              <a:off x="828274" y="1428734"/>
              <a:ext cx="40588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type</a:t>
              </a:r>
            </a:p>
          </p:txBody>
        </p:sp>
        <p:sp>
          <p:nvSpPr>
            <p:cNvPr id="82" name="文字方塊 81"/>
            <p:cNvSpPr txBox="1"/>
            <p:nvPr/>
          </p:nvSpPr>
          <p:spPr>
            <a:xfrm>
              <a:off x="10784704" y="1660152"/>
              <a:ext cx="6992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ready_out</a:t>
              </a:r>
            </a:p>
          </p:txBody>
        </p:sp>
        <p:sp>
          <p:nvSpPr>
            <p:cNvPr id="83" name="文字方塊 82"/>
            <p:cNvSpPr txBox="1"/>
            <p:nvPr/>
          </p:nvSpPr>
          <p:spPr>
            <a:xfrm>
              <a:off x="10782964" y="1553424"/>
              <a:ext cx="66877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valid_out</a:t>
              </a:r>
            </a:p>
          </p:txBody>
        </p:sp>
        <p:sp>
          <p:nvSpPr>
            <p:cNvPr id="84" name="文字方塊 83"/>
            <p:cNvSpPr txBox="1"/>
            <p:nvPr/>
          </p:nvSpPr>
          <p:spPr>
            <a:xfrm>
              <a:off x="10751426" y="4264572"/>
              <a:ext cx="43633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error</a:t>
              </a:r>
            </a:p>
          </p:txBody>
        </p:sp>
        <p:cxnSp>
          <p:nvCxnSpPr>
            <p:cNvPr id="85" name="直線單箭頭接點 84"/>
            <p:cNvCxnSpPr/>
            <p:nvPr/>
          </p:nvCxnSpPr>
          <p:spPr>
            <a:xfrm>
              <a:off x="10480579" y="1801241"/>
              <a:ext cx="339900" cy="9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直線單箭頭接點 85"/>
            <p:cNvCxnSpPr/>
            <p:nvPr/>
          </p:nvCxnSpPr>
          <p:spPr>
            <a:xfrm>
              <a:off x="10478982" y="1427490"/>
              <a:ext cx="339900" cy="9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87" name="群組 86">
              <a:extLst>
                <a:ext uri="{FF2B5EF4-FFF2-40B4-BE49-F238E27FC236}">
                  <a16:creationId xmlns:a16="http://schemas.microsoft.com/office/drawing/2014/main" id="{53DE04BB-6F4C-4085-8926-4591C479FE86}"/>
                </a:ext>
              </a:extLst>
            </p:cNvPr>
            <p:cNvGrpSpPr/>
            <p:nvPr/>
          </p:nvGrpSpPr>
          <p:grpSpPr>
            <a:xfrm>
              <a:off x="6233400" y="1914525"/>
              <a:ext cx="241077" cy="737041"/>
              <a:chOff x="6369050" y="2095500"/>
              <a:chExt cx="241077" cy="737041"/>
            </a:xfrm>
          </p:grpSpPr>
          <p:cxnSp>
            <p:nvCxnSpPr>
              <p:cNvPr id="88" name="肘形接點 87"/>
              <p:cNvCxnSpPr/>
              <p:nvPr/>
            </p:nvCxnSpPr>
            <p:spPr>
              <a:xfrm rot="16200000" flipH="1">
                <a:off x="6420030" y="2642443"/>
                <a:ext cx="144910" cy="235285"/>
              </a:xfrm>
              <a:prstGeom prst="bentConnector2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直線接點 88"/>
              <p:cNvCxnSpPr>
                <a:cxnSpLocks/>
              </p:cNvCxnSpPr>
              <p:nvPr/>
            </p:nvCxnSpPr>
            <p:spPr>
              <a:xfrm>
                <a:off x="6369050" y="2095500"/>
                <a:ext cx="6478" cy="7219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直線單箭頭接點 89"/>
            <p:cNvCxnSpPr/>
            <p:nvPr/>
          </p:nvCxnSpPr>
          <p:spPr>
            <a:xfrm>
              <a:off x="10448376" y="4396636"/>
              <a:ext cx="339900" cy="9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直線單箭頭接點 90"/>
            <p:cNvCxnSpPr/>
            <p:nvPr/>
          </p:nvCxnSpPr>
          <p:spPr>
            <a:xfrm>
              <a:off x="10461564" y="4653734"/>
              <a:ext cx="339900" cy="9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2" name="文字方塊 91"/>
            <p:cNvSpPr txBox="1"/>
            <p:nvPr/>
          </p:nvSpPr>
          <p:spPr>
            <a:xfrm>
              <a:off x="10760067" y="4525533"/>
              <a:ext cx="60465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text_out</a:t>
              </a:r>
            </a:p>
          </p:txBody>
        </p:sp>
        <p:sp>
          <p:nvSpPr>
            <p:cNvPr id="93" name="文字方塊 92"/>
            <p:cNvSpPr txBox="1"/>
            <p:nvPr/>
          </p:nvSpPr>
          <p:spPr>
            <a:xfrm>
              <a:off x="9249144" y="2616723"/>
              <a:ext cx="34176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tag</a:t>
              </a:r>
            </a:p>
          </p:txBody>
        </p:sp>
        <p:cxnSp>
          <p:nvCxnSpPr>
            <p:cNvPr id="94" name="直線單箭頭接點 93"/>
            <p:cNvCxnSpPr/>
            <p:nvPr/>
          </p:nvCxnSpPr>
          <p:spPr>
            <a:xfrm>
              <a:off x="1191548" y="1590557"/>
              <a:ext cx="339900" cy="9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9" name="矩形 98"/>
            <p:cNvSpPr/>
            <p:nvPr/>
          </p:nvSpPr>
          <p:spPr>
            <a:xfrm>
              <a:off x="5367307" y="3858145"/>
              <a:ext cx="169389" cy="91360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0" name="等腰三角形 99"/>
            <p:cNvSpPr/>
            <p:nvPr/>
          </p:nvSpPr>
          <p:spPr>
            <a:xfrm>
              <a:off x="5378488" y="4703254"/>
              <a:ext cx="153047" cy="68334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387306" y="2249074"/>
              <a:ext cx="169389" cy="91360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2" name="等腰三角形 101"/>
            <p:cNvSpPr/>
            <p:nvPr/>
          </p:nvSpPr>
          <p:spPr>
            <a:xfrm>
              <a:off x="5398487" y="3094183"/>
              <a:ext cx="153047" cy="68334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05" name="接點: 肘形 30">
              <a:extLst>
                <a:ext uri="{FF2B5EF4-FFF2-40B4-BE49-F238E27FC236}">
                  <a16:creationId xmlns:a16="http://schemas.microsoft.com/office/drawing/2014/main" id="{CB3712D6-3F0F-4F81-AFD5-0E5E197B0A5C}"/>
                </a:ext>
              </a:extLst>
            </p:cNvPr>
            <p:cNvCxnSpPr>
              <a:cxnSpLocks/>
              <a:stCxn id="37" idx="0"/>
              <a:endCxn id="38" idx="1"/>
            </p:cNvCxnSpPr>
            <p:nvPr/>
          </p:nvCxnSpPr>
          <p:spPr>
            <a:xfrm rot="16200000" flipH="1" flipV="1">
              <a:off x="7328129" y="1474285"/>
              <a:ext cx="148052" cy="2833730"/>
            </a:xfrm>
            <a:prstGeom prst="bentConnector4">
              <a:avLst>
                <a:gd name="adj1" fmla="val -518004"/>
                <a:gd name="adj2" fmla="val 11223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6" name="接點: 肘形 42">
              <a:extLst>
                <a:ext uri="{FF2B5EF4-FFF2-40B4-BE49-F238E27FC236}">
                  <a16:creationId xmlns:a16="http://schemas.microsoft.com/office/drawing/2014/main" id="{8A677F3C-EAF8-46D7-BAB6-B6E2E74E9664}"/>
                </a:ext>
              </a:extLst>
            </p:cNvPr>
            <p:cNvCxnSpPr>
              <a:cxnSpLocks/>
              <a:stCxn id="59" idx="4"/>
              <a:endCxn id="14" idx="4"/>
            </p:cNvCxnSpPr>
            <p:nvPr/>
          </p:nvCxnSpPr>
          <p:spPr>
            <a:xfrm rot="16200000" flipH="1">
              <a:off x="4950329" y="976266"/>
              <a:ext cx="860511" cy="6207022"/>
            </a:xfrm>
            <a:prstGeom prst="bentConnector3">
              <a:avLst>
                <a:gd name="adj1" fmla="val 27679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741AEBC4-D269-43C5-85A8-EEA784126FC1}"/>
                </a:ext>
              </a:extLst>
            </p:cNvPr>
            <p:cNvSpPr/>
            <p:nvPr/>
          </p:nvSpPr>
          <p:spPr>
            <a:xfrm>
              <a:off x="6688450" y="3306377"/>
              <a:ext cx="790057" cy="6107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Round key expansion</a:t>
              </a:r>
              <a:endParaRPr lang="zh-TW" alt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08" name="直線單箭頭接點 107">
              <a:extLst>
                <a:ext uri="{FF2B5EF4-FFF2-40B4-BE49-F238E27FC236}">
                  <a16:creationId xmlns:a16="http://schemas.microsoft.com/office/drawing/2014/main" id="{10494BEA-2949-40AC-BDE4-AF2C952D82D1}"/>
                </a:ext>
              </a:extLst>
            </p:cNvPr>
            <p:cNvCxnSpPr>
              <a:cxnSpLocks/>
              <a:stCxn id="64" idx="3"/>
              <a:endCxn id="107" idx="1"/>
            </p:cNvCxnSpPr>
            <p:nvPr/>
          </p:nvCxnSpPr>
          <p:spPr>
            <a:xfrm flipV="1">
              <a:off x="1245735" y="3611765"/>
              <a:ext cx="5442715" cy="133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1" name="等腰三角形 110">
              <a:extLst>
                <a:ext uri="{FF2B5EF4-FFF2-40B4-BE49-F238E27FC236}">
                  <a16:creationId xmlns:a16="http://schemas.microsoft.com/office/drawing/2014/main" id="{CB7286F2-5EAC-49B5-A4DC-09517F64C231}"/>
                </a:ext>
              </a:extLst>
            </p:cNvPr>
            <p:cNvSpPr/>
            <p:nvPr/>
          </p:nvSpPr>
          <p:spPr>
            <a:xfrm>
              <a:off x="3588383" y="2984042"/>
              <a:ext cx="153047" cy="68334"/>
            </a:xfrm>
            <a:prstGeom prst="triangl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2" name="等腰三角形 111">
              <a:extLst>
                <a:ext uri="{FF2B5EF4-FFF2-40B4-BE49-F238E27FC236}">
                  <a16:creationId xmlns:a16="http://schemas.microsoft.com/office/drawing/2014/main" id="{BCB03D42-F2BB-4582-94AD-3C128866492B}"/>
                </a:ext>
              </a:extLst>
            </p:cNvPr>
            <p:cNvSpPr/>
            <p:nvPr/>
          </p:nvSpPr>
          <p:spPr>
            <a:xfrm>
              <a:off x="3252117" y="4592404"/>
              <a:ext cx="153047" cy="68334"/>
            </a:xfrm>
            <a:prstGeom prst="triangl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3" name="文字方塊 112">
              <a:extLst>
                <a:ext uri="{FF2B5EF4-FFF2-40B4-BE49-F238E27FC236}">
                  <a16:creationId xmlns:a16="http://schemas.microsoft.com/office/drawing/2014/main" id="{1911F795-BFD7-4CD2-B1C5-F6AF409BACF6}"/>
                </a:ext>
              </a:extLst>
            </p:cNvPr>
            <p:cNvSpPr txBox="1"/>
            <p:nvPr/>
          </p:nvSpPr>
          <p:spPr>
            <a:xfrm>
              <a:off x="6441397" y="2244057"/>
              <a:ext cx="8178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double_aes</a:t>
              </a:r>
              <a:endParaRPr lang="zh-TW" altLang="en-US" sz="105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14" name="直線接點 113">
              <a:extLst>
                <a:ext uri="{FF2B5EF4-FFF2-40B4-BE49-F238E27FC236}">
                  <a16:creationId xmlns:a16="http://schemas.microsoft.com/office/drawing/2014/main" id="{CDFF86B2-98D3-406C-B6F1-FE113CD931AB}"/>
                </a:ext>
              </a:extLst>
            </p:cNvPr>
            <p:cNvCxnSpPr>
              <a:cxnSpLocks/>
              <a:stCxn id="107" idx="3"/>
            </p:cNvCxnSpPr>
            <p:nvPr/>
          </p:nvCxnSpPr>
          <p:spPr>
            <a:xfrm flipV="1">
              <a:off x="7478507" y="3609975"/>
              <a:ext cx="103393" cy="179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直線接點 114">
              <a:extLst>
                <a:ext uri="{FF2B5EF4-FFF2-40B4-BE49-F238E27FC236}">
                  <a16:creationId xmlns:a16="http://schemas.microsoft.com/office/drawing/2014/main" id="{E35A6679-EE93-411A-B91C-6188CF10DE7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579811" y="3228346"/>
              <a:ext cx="2089" cy="786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16" name="群組 115">
              <a:extLst>
                <a:ext uri="{FF2B5EF4-FFF2-40B4-BE49-F238E27FC236}">
                  <a16:creationId xmlns:a16="http://schemas.microsoft.com/office/drawing/2014/main" id="{153ABB95-0D16-48BB-A4A6-7BF1995085FA}"/>
                </a:ext>
              </a:extLst>
            </p:cNvPr>
            <p:cNvGrpSpPr/>
            <p:nvPr/>
          </p:nvGrpSpPr>
          <p:grpSpPr>
            <a:xfrm>
              <a:off x="6555703" y="3005270"/>
              <a:ext cx="1019037" cy="225016"/>
              <a:chOff x="6555703" y="3186245"/>
              <a:chExt cx="1019037" cy="225016"/>
            </a:xfrm>
          </p:grpSpPr>
          <p:cxnSp>
            <p:nvCxnSpPr>
              <p:cNvPr id="117" name="直線單箭頭接點 116">
                <a:extLst>
                  <a:ext uri="{FF2B5EF4-FFF2-40B4-BE49-F238E27FC236}">
                    <a16:creationId xmlns:a16="http://schemas.microsoft.com/office/drawing/2014/main" id="{7B5930FB-C62A-41FD-AFCA-ACEFE115096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56254" y="3186245"/>
                <a:ext cx="161369" cy="341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8" name="直線接點 117">
                <a:extLst>
                  <a:ext uri="{FF2B5EF4-FFF2-40B4-BE49-F238E27FC236}">
                    <a16:creationId xmlns:a16="http://schemas.microsoft.com/office/drawing/2014/main" id="{BADA5945-30A3-4B12-B6E4-AD04FA1AAE4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555703" y="3409319"/>
                <a:ext cx="1019037" cy="1942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9" name="直線接點 118">
                <a:extLst>
                  <a:ext uri="{FF2B5EF4-FFF2-40B4-BE49-F238E27FC236}">
                    <a16:creationId xmlns:a16="http://schemas.microsoft.com/office/drawing/2014/main" id="{85BB99D0-B45D-43A1-8DBC-5ACDF5A112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555703" y="3191240"/>
                <a:ext cx="1909" cy="21808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群組 119">
              <a:extLst>
                <a:ext uri="{FF2B5EF4-FFF2-40B4-BE49-F238E27FC236}">
                  <a16:creationId xmlns:a16="http://schemas.microsoft.com/office/drawing/2014/main" id="{B27DDDB7-A6A9-4970-9211-AA858B738A0E}"/>
                </a:ext>
              </a:extLst>
            </p:cNvPr>
            <p:cNvGrpSpPr/>
            <p:nvPr/>
          </p:nvGrpSpPr>
          <p:grpSpPr>
            <a:xfrm flipV="1">
              <a:off x="6557639" y="4018309"/>
              <a:ext cx="1019037" cy="225016"/>
              <a:chOff x="6555703" y="3186245"/>
              <a:chExt cx="1019037" cy="225016"/>
            </a:xfrm>
          </p:grpSpPr>
          <p:cxnSp>
            <p:nvCxnSpPr>
              <p:cNvPr id="121" name="直線單箭頭接點 120">
                <a:extLst>
                  <a:ext uri="{FF2B5EF4-FFF2-40B4-BE49-F238E27FC236}">
                    <a16:creationId xmlns:a16="http://schemas.microsoft.com/office/drawing/2014/main" id="{377255C0-6F50-43BC-9A2A-B5662876D7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56254" y="3186245"/>
                <a:ext cx="161369" cy="341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2" name="直線接點 121">
                <a:extLst>
                  <a:ext uri="{FF2B5EF4-FFF2-40B4-BE49-F238E27FC236}">
                    <a16:creationId xmlns:a16="http://schemas.microsoft.com/office/drawing/2014/main" id="{B20B4E08-CB23-4EFD-9BDF-F7D0CF620F0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555703" y="3409319"/>
                <a:ext cx="1019037" cy="1942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3" name="直線接點 122">
                <a:extLst>
                  <a:ext uri="{FF2B5EF4-FFF2-40B4-BE49-F238E27FC236}">
                    <a16:creationId xmlns:a16="http://schemas.microsoft.com/office/drawing/2014/main" id="{38DCF609-5FE1-4553-9AD9-DD98EA2A85B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555703" y="3191240"/>
                <a:ext cx="1909" cy="21808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24" name="矩形 123">
              <a:extLst>
                <a:ext uri="{FF2B5EF4-FFF2-40B4-BE49-F238E27FC236}">
                  <a16:creationId xmlns:a16="http://schemas.microsoft.com/office/drawing/2014/main" id="{61A179F9-0962-4E5F-9AD9-3F60C72EA984}"/>
                </a:ext>
              </a:extLst>
            </p:cNvPr>
            <p:cNvSpPr/>
            <p:nvPr/>
          </p:nvSpPr>
          <p:spPr>
            <a:xfrm>
              <a:off x="6703228" y="4088621"/>
              <a:ext cx="783263" cy="6315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Text</a:t>
              </a:r>
            </a:p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encryption</a:t>
              </a:r>
              <a:endParaRPr lang="zh-TW" alt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5" name="矩形 124">
              <a:extLst>
                <a:ext uri="{FF2B5EF4-FFF2-40B4-BE49-F238E27FC236}">
                  <a16:creationId xmlns:a16="http://schemas.microsoft.com/office/drawing/2014/main" id="{9010B8E2-641F-4820-97DB-D96946B705EF}"/>
                </a:ext>
              </a:extLst>
            </p:cNvPr>
            <p:cNvSpPr/>
            <p:nvPr/>
          </p:nvSpPr>
          <p:spPr>
            <a:xfrm>
              <a:off x="6698306" y="2515982"/>
              <a:ext cx="783263" cy="6315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Text</a:t>
              </a:r>
            </a:p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encryption</a:t>
              </a:r>
              <a:endParaRPr lang="zh-TW" alt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26" name="群組 125">
              <a:extLst>
                <a:ext uri="{FF2B5EF4-FFF2-40B4-BE49-F238E27FC236}">
                  <a16:creationId xmlns:a16="http://schemas.microsoft.com/office/drawing/2014/main" id="{4E596FA2-54FF-4397-94B5-FC71BB310654}"/>
                </a:ext>
              </a:extLst>
            </p:cNvPr>
            <p:cNvGrpSpPr/>
            <p:nvPr/>
          </p:nvGrpSpPr>
          <p:grpSpPr>
            <a:xfrm>
              <a:off x="5654040" y="4403659"/>
              <a:ext cx="678580" cy="743031"/>
              <a:chOff x="5654040" y="4584634"/>
              <a:chExt cx="678580" cy="743031"/>
            </a:xfrm>
          </p:grpSpPr>
          <p:cxnSp>
            <p:nvCxnSpPr>
              <p:cNvPr id="127" name="直線接點 126">
                <a:extLst>
                  <a:ext uri="{FF2B5EF4-FFF2-40B4-BE49-F238E27FC236}">
                    <a16:creationId xmlns:a16="http://schemas.microsoft.com/office/drawing/2014/main" id="{992BF831-DB95-4CF4-9710-4E78C9E9281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24600" y="4584634"/>
                <a:ext cx="8020" cy="743031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8" name="直線單箭頭接點 127">
                <a:extLst>
                  <a:ext uri="{FF2B5EF4-FFF2-40B4-BE49-F238E27FC236}">
                    <a16:creationId xmlns:a16="http://schemas.microsoft.com/office/drawing/2014/main" id="{CD85ADA5-2A00-4046-A5FF-7161A0F5E1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654040" y="5326380"/>
                <a:ext cx="678580" cy="56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29" name="橢圓 128">
              <a:extLst>
                <a:ext uri="{FF2B5EF4-FFF2-40B4-BE49-F238E27FC236}">
                  <a16:creationId xmlns:a16="http://schemas.microsoft.com/office/drawing/2014/main" id="{2A061788-BF79-4A99-8F3A-FC36B321864C}"/>
                </a:ext>
              </a:extLst>
            </p:cNvPr>
            <p:cNvSpPr/>
            <p:nvPr/>
          </p:nvSpPr>
          <p:spPr>
            <a:xfrm>
              <a:off x="6292153" y="4377934"/>
              <a:ext cx="52004" cy="5763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0" name="橢圓 129">
              <a:extLst>
                <a:ext uri="{FF2B5EF4-FFF2-40B4-BE49-F238E27FC236}">
                  <a16:creationId xmlns:a16="http://schemas.microsoft.com/office/drawing/2014/main" id="{F31AC8DF-D81E-45BE-846E-51E46BEF4262}"/>
                </a:ext>
              </a:extLst>
            </p:cNvPr>
            <p:cNvSpPr/>
            <p:nvPr/>
          </p:nvSpPr>
          <p:spPr>
            <a:xfrm>
              <a:off x="7549453" y="3585454"/>
              <a:ext cx="52004" cy="5763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1" name="文字方塊 130">
              <a:extLst>
                <a:ext uri="{FF2B5EF4-FFF2-40B4-BE49-F238E27FC236}">
                  <a16:creationId xmlns:a16="http://schemas.microsoft.com/office/drawing/2014/main" id="{0738A41E-95D4-4EE0-A745-D6B699A6E382}"/>
                </a:ext>
              </a:extLst>
            </p:cNvPr>
            <p:cNvSpPr txBox="1"/>
            <p:nvPr/>
          </p:nvSpPr>
          <p:spPr>
            <a:xfrm>
              <a:off x="9839057" y="4114143"/>
              <a:ext cx="38664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/>
                <a:t>128</a:t>
              </a:r>
              <a:endParaRPr lang="zh-TW" altLang="en-US" sz="1000" dirty="0"/>
            </a:p>
          </p:txBody>
        </p:sp>
        <p:cxnSp>
          <p:nvCxnSpPr>
            <p:cNvPr id="132" name="直線接點 131">
              <a:extLst>
                <a:ext uri="{FF2B5EF4-FFF2-40B4-BE49-F238E27FC236}">
                  <a16:creationId xmlns:a16="http://schemas.microsoft.com/office/drawing/2014/main" id="{899DBCE5-10B8-47BF-96AF-065472FE52F5}"/>
                </a:ext>
              </a:extLst>
            </p:cNvPr>
            <p:cNvCxnSpPr/>
            <p:nvPr/>
          </p:nvCxnSpPr>
          <p:spPr>
            <a:xfrm>
              <a:off x="10032293" y="4354058"/>
              <a:ext cx="60187" cy="6794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3" name="直線接點 132">
              <a:extLst>
                <a:ext uri="{FF2B5EF4-FFF2-40B4-BE49-F238E27FC236}">
                  <a16:creationId xmlns:a16="http://schemas.microsoft.com/office/drawing/2014/main" id="{41A71CCB-FC6E-428C-8A75-20A2AB8B57AA}"/>
                </a:ext>
              </a:extLst>
            </p:cNvPr>
            <p:cNvCxnSpPr/>
            <p:nvPr/>
          </p:nvCxnSpPr>
          <p:spPr>
            <a:xfrm>
              <a:off x="10556784" y="4617586"/>
              <a:ext cx="60187" cy="6794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4" name="文字方塊 133">
              <a:extLst>
                <a:ext uri="{FF2B5EF4-FFF2-40B4-BE49-F238E27FC236}">
                  <a16:creationId xmlns:a16="http://schemas.microsoft.com/office/drawing/2014/main" id="{860DEC78-2D10-4EEC-957B-C285331AB2AC}"/>
                </a:ext>
              </a:extLst>
            </p:cNvPr>
            <p:cNvSpPr txBox="1"/>
            <p:nvPr/>
          </p:nvSpPr>
          <p:spPr>
            <a:xfrm>
              <a:off x="10457622" y="4656006"/>
              <a:ext cx="25199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/>
                <a:t>8</a:t>
              </a:r>
              <a:endParaRPr lang="zh-TW" altLang="en-US" sz="1000" dirty="0"/>
            </a:p>
          </p:txBody>
        </p:sp>
        <p:cxnSp>
          <p:nvCxnSpPr>
            <p:cNvPr id="135" name="肘形接點 312">
              <a:extLst>
                <a:ext uri="{FF2B5EF4-FFF2-40B4-BE49-F238E27FC236}">
                  <a16:creationId xmlns:a16="http://schemas.microsoft.com/office/drawing/2014/main" id="{CCC39ED1-5A24-4305-813C-F0F5FCDD03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76418" y="2530289"/>
              <a:ext cx="144413" cy="2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6" name="直線接點 135">
              <a:extLst>
                <a:ext uri="{FF2B5EF4-FFF2-40B4-BE49-F238E27FC236}">
                  <a16:creationId xmlns:a16="http://schemas.microsoft.com/office/drawing/2014/main" id="{375407BD-A91C-45F4-813A-40BAA5741D2D}"/>
                </a:ext>
              </a:extLst>
            </p:cNvPr>
            <p:cNvCxnSpPr>
              <a:cxnSpLocks/>
            </p:cNvCxnSpPr>
            <p:nvPr/>
          </p:nvCxnSpPr>
          <p:spPr>
            <a:xfrm>
              <a:off x="2380004" y="1922046"/>
              <a:ext cx="3780" cy="21854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肘形接點 312">
              <a:extLst>
                <a:ext uri="{FF2B5EF4-FFF2-40B4-BE49-F238E27FC236}">
                  <a16:creationId xmlns:a16="http://schemas.microsoft.com/office/drawing/2014/main" id="{B671536B-AF2D-487E-97AB-EC7E2EC9756F}"/>
                </a:ext>
              </a:extLst>
            </p:cNvPr>
            <p:cNvCxnSpPr>
              <a:cxnSpLocks/>
            </p:cNvCxnSpPr>
            <p:nvPr/>
          </p:nvCxnSpPr>
          <p:spPr>
            <a:xfrm>
              <a:off x="2383784" y="4107528"/>
              <a:ext cx="413374" cy="960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8" name="文字方塊 137">
              <a:extLst>
                <a:ext uri="{FF2B5EF4-FFF2-40B4-BE49-F238E27FC236}">
                  <a16:creationId xmlns:a16="http://schemas.microsoft.com/office/drawing/2014/main" id="{53E1965F-7FB2-4C97-83DC-D3457FA4058F}"/>
                </a:ext>
              </a:extLst>
            </p:cNvPr>
            <p:cNvSpPr txBox="1"/>
            <p:nvPr/>
          </p:nvSpPr>
          <p:spPr>
            <a:xfrm>
              <a:off x="9439828" y="4622022"/>
              <a:ext cx="3770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text</a:t>
              </a:r>
            </a:p>
          </p:txBody>
        </p:sp>
        <p:sp>
          <p:nvSpPr>
            <p:cNvPr id="139" name="文字方塊 138">
              <a:extLst>
                <a:ext uri="{FF2B5EF4-FFF2-40B4-BE49-F238E27FC236}">
                  <a16:creationId xmlns:a16="http://schemas.microsoft.com/office/drawing/2014/main" id="{904E0324-092E-46ED-A111-034540024326}"/>
                </a:ext>
              </a:extLst>
            </p:cNvPr>
            <p:cNvSpPr txBox="1"/>
            <p:nvPr/>
          </p:nvSpPr>
          <p:spPr>
            <a:xfrm>
              <a:off x="6206302" y="2439771"/>
              <a:ext cx="30649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en</a:t>
              </a:r>
            </a:p>
          </p:txBody>
        </p:sp>
        <p:grpSp>
          <p:nvGrpSpPr>
            <p:cNvPr id="140" name="群組 139">
              <a:extLst>
                <a:ext uri="{FF2B5EF4-FFF2-40B4-BE49-F238E27FC236}">
                  <a16:creationId xmlns:a16="http://schemas.microsoft.com/office/drawing/2014/main" id="{8B4BFCF4-DE5E-49A4-B594-99E20E826C9A}"/>
                </a:ext>
              </a:extLst>
            </p:cNvPr>
            <p:cNvGrpSpPr/>
            <p:nvPr/>
          </p:nvGrpSpPr>
          <p:grpSpPr>
            <a:xfrm>
              <a:off x="775125" y="5583733"/>
              <a:ext cx="1071491" cy="780939"/>
              <a:chOff x="7168123" y="164890"/>
              <a:chExt cx="1071491" cy="780939"/>
            </a:xfrm>
          </p:grpSpPr>
          <p:sp>
            <p:nvSpPr>
              <p:cNvPr id="141" name="流程圖: 或 140">
                <a:extLst>
                  <a:ext uri="{FF2B5EF4-FFF2-40B4-BE49-F238E27FC236}">
                    <a16:creationId xmlns:a16="http://schemas.microsoft.com/office/drawing/2014/main" id="{6DD1771B-EF7C-4C69-A054-44B3F1FA4E44}"/>
                  </a:ext>
                </a:extLst>
              </p:cNvPr>
              <p:cNvSpPr/>
              <p:nvPr/>
            </p:nvSpPr>
            <p:spPr>
              <a:xfrm>
                <a:off x="7259250" y="238501"/>
                <a:ext cx="216000" cy="216000"/>
              </a:xfrm>
              <a:prstGeom prst="flowChartOr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grpSp>
            <p:nvGrpSpPr>
              <p:cNvPr id="142" name="群組 141">
                <a:extLst>
                  <a:ext uri="{FF2B5EF4-FFF2-40B4-BE49-F238E27FC236}">
                    <a16:creationId xmlns:a16="http://schemas.microsoft.com/office/drawing/2014/main" id="{68A6A3F6-9B4F-46D3-9BC1-314E5E072716}"/>
                  </a:ext>
                </a:extLst>
              </p:cNvPr>
              <p:cNvGrpSpPr/>
              <p:nvPr/>
            </p:nvGrpSpPr>
            <p:grpSpPr>
              <a:xfrm>
                <a:off x="7168123" y="628329"/>
                <a:ext cx="468064" cy="317500"/>
                <a:chOff x="6366490" y="5305425"/>
                <a:chExt cx="468064" cy="317500"/>
              </a:xfrm>
            </p:grpSpPr>
            <p:sp>
              <p:nvSpPr>
                <p:cNvPr id="145" name="橢圓 144">
                  <a:extLst>
                    <a:ext uri="{FF2B5EF4-FFF2-40B4-BE49-F238E27FC236}">
                      <a16:creationId xmlns:a16="http://schemas.microsoft.com/office/drawing/2014/main" id="{22F9D2D6-64A9-4DA7-A63F-4EAFAC5E2A10}"/>
                    </a:ext>
                  </a:extLst>
                </p:cNvPr>
                <p:cNvSpPr/>
                <p:nvPr/>
              </p:nvSpPr>
              <p:spPr>
                <a:xfrm>
                  <a:off x="6394450" y="5305425"/>
                  <a:ext cx="333375" cy="3175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46" name="文字方塊 145">
                  <a:extLst>
                    <a:ext uri="{FF2B5EF4-FFF2-40B4-BE49-F238E27FC236}">
                      <a16:creationId xmlns:a16="http://schemas.microsoft.com/office/drawing/2014/main" id="{2D909019-E01C-4B7C-B024-D34238CA6505}"/>
                    </a:ext>
                  </a:extLst>
                </p:cNvPr>
                <p:cNvSpPr txBox="1"/>
                <p:nvPr/>
              </p:nvSpPr>
              <p:spPr>
                <a:xfrm>
                  <a:off x="6366490" y="5348273"/>
                  <a:ext cx="468064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sz="900" dirty="0"/>
                    <a:t>ADD</a:t>
                  </a:r>
                  <a:endParaRPr lang="zh-TW" altLang="en-US" sz="900" dirty="0"/>
                </a:p>
              </p:txBody>
            </p:sp>
          </p:grpSp>
          <p:sp>
            <p:nvSpPr>
              <p:cNvPr id="143" name="文字方塊 142">
                <a:extLst>
                  <a:ext uri="{FF2B5EF4-FFF2-40B4-BE49-F238E27FC236}">
                    <a16:creationId xmlns:a16="http://schemas.microsoft.com/office/drawing/2014/main" id="{71E24C55-B837-4BC7-B990-F3BF7B2CFD60}"/>
                  </a:ext>
                </a:extLst>
              </p:cNvPr>
              <p:cNvSpPr txBox="1"/>
              <p:nvPr/>
            </p:nvSpPr>
            <p:spPr>
              <a:xfrm>
                <a:off x="7489088" y="590358"/>
                <a:ext cx="75052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adder</a:t>
                </a:r>
                <a:endParaRPr lang="zh-TW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4" name="文字方塊 143">
                <a:extLst>
                  <a:ext uri="{FF2B5EF4-FFF2-40B4-BE49-F238E27FC236}">
                    <a16:creationId xmlns:a16="http://schemas.microsoft.com/office/drawing/2014/main" id="{7DDAD758-8E8B-44D4-AEED-1B2D37B4906F}"/>
                  </a:ext>
                </a:extLst>
              </p:cNvPr>
              <p:cNvSpPr txBox="1"/>
              <p:nvPr/>
            </p:nvSpPr>
            <p:spPr>
              <a:xfrm>
                <a:off x="7466962" y="164890"/>
                <a:ext cx="56778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xor</a:t>
                </a:r>
                <a:endParaRPr lang="zh-TW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148" name="文字方塊 147">
            <a:extLst>
              <a:ext uri="{FF2B5EF4-FFF2-40B4-BE49-F238E27FC236}">
                <a16:creationId xmlns:a16="http://schemas.microsoft.com/office/drawing/2014/main" id="{9E0960AE-C3F4-46BA-81EE-DE35B2DCB2B5}"/>
              </a:ext>
            </a:extLst>
          </p:cNvPr>
          <p:cNvSpPr txBox="1"/>
          <p:nvPr/>
        </p:nvSpPr>
        <p:spPr>
          <a:xfrm>
            <a:off x="5145624" y="6236023"/>
            <a:ext cx="24743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200" dirty="0"/>
              <a:t>Fig.11 AES-CCM module architecture</a:t>
            </a:r>
            <a:endParaRPr kumimoji="1"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8950112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8238" y="192821"/>
            <a:ext cx="10515600" cy="922161"/>
          </a:xfrm>
        </p:spPr>
        <p:txBody>
          <a:bodyPr>
            <a:normAutofit/>
          </a:bodyPr>
          <a:lstStyle/>
          <a:p>
            <a:r>
              <a:rPr lang="en-US" altLang="zh-TW" sz="3600" dirty="0">
                <a:solidFill>
                  <a:schemeClr val="accent1">
                    <a:lumMod val="75000"/>
                  </a:schemeClr>
                </a:solidFill>
              </a:rPr>
              <a:t>Results</a:t>
            </a:r>
            <a:endParaRPr lang="zh-TW" alt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8238" y="1103586"/>
            <a:ext cx="10515600" cy="627691"/>
          </a:xfrm>
        </p:spPr>
        <p:txBody>
          <a:bodyPr/>
          <a:lstStyle/>
          <a:p>
            <a:r>
              <a:rPr lang="zh-TW" altLang="en-US" dirty="0"/>
              <a:t>各版本以及</a:t>
            </a:r>
            <a:r>
              <a:rPr lang="en-US" altLang="zh-TW" dirty="0"/>
              <a:t>C model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709FD63-7435-4077-9246-62DC60AEE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15</a:t>
            </a:fld>
            <a:endParaRPr lang="zh-TW" altLang="en-US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6194390"/>
              </p:ext>
            </p:extLst>
          </p:nvPr>
        </p:nvGraphicFramePr>
        <p:xfrm>
          <a:off x="876592" y="2003725"/>
          <a:ext cx="10118892" cy="417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83030">
                  <a:extLst>
                    <a:ext uri="{9D8B030D-6E8A-4147-A177-3AD203B41FA5}">
                      <a16:colId xmlns:a16="http://schemas.microsoft.com/office/drawing/2014/main" val="2837314378"/>
                    </a:ext>
                  </a:extLst>
                </a:gridCol>
                <a:gridCol w="2087178">
                  <a:extLst>
                    <a:ext uri="{9D8B030D-6E8A-4147-A177-3AD203B41FA5}">
                      <a16:colId xmlns:a16="http://schemas.microsoft.com/office/drawing/2014/main" val="1168595168"/>
                    </a:ext>
                  </a:extLst>
                </a:gridCol>
                <a:gridCol w="1712171">
                  <a:extLst>
                    <a:ext uri="{9D8B030D-6E8A-4147-A177-3AD203B41FA5}">
                      <a16:colId xmlns:a16="http://schemas.microsoft.com/office/drawing/2014/main" val="3533622248"/>
                    </a:ext>
                  </a:extLst>
                </a:gridCol>
                <a:gridCol w="1712171">
                  <a:extLst>
                    <a:ext uri="{9D8B030D-6E8A-4147-A177-3AD203B41FA5}">
                      <a16:colId xmlns:a16="http://schemas.microsoft.com/office/drawing/2014/main" val="265289968"/>
                    </a:ext>
                  </a:extLst>
                </a:gridCol>
                <a:gridCol w="1712171">
                  <a:extLst>
                    <a:ext uri="{9D8B030D-6E8A-4147-A177-3AD203B41FA5}">
                      <a16:colId xmlns:a16="http://schemas.microsoft.com/office/drawing/2014/main" val="1632167395"/>
                    </a:ext>
                  </a:extLst>
                </a:gridCol>
                <a:gridCol w="1712171">
                  <a:extLst>
                    <a:ext uri="{9D8B030D-6E8A-4147-A177-3AD203B41FA5}">
                      <a16:colId xmlns:a16="http://schemas.microsoft.com/office/drawing/2014/main" val="2889706804"/>
                    </a:ext>
                  </a:extLst>
                </a:gridCol>
              </a:tblGrid>
              <a:tr h="319018">
                <a:tc gridSpan="2"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First</a:t>
                      </a:r>
                      <a:r>
                        <a:rPr lang="en-US" altLang="zh-TW" sz="1600" baseline="0" dirty="0"/>
                        <a:t> version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Second version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Third version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C model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9501390"/>
                  </a:ext>
                </a:extLst>
              </a:tr>
              <a:tr h="551031">
                <a:tc gridSpan="2"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1600" dirty="0"/>
                        <a:t>Scheme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altLang="zh-TW" sz="1200" dirty="0"/>
                        <a:t>Use s-box and two aes modules</a:t>
                      </a:r>
                      <a:endParaRPr lang="zh-TW" altLang="en-US" sz="12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dirty="0"/>
                        <a:t>Using non-pipelined</a:t>
                      </a:r>
                      <a:r>
                        <a:rPr lang="en-US" altLang="zh-TW" sz="1200" baseline="0" dirty="0"/>
                        <a:t> </a:t>
                      </a:r>
                      <a:r>
                        <a:rPr lang="en-US" altLang="zh-TW" sz="1200" dirty="0"/>
                        <a:t>sbox computer and one double_aes module</a:t>
                      </a:r>
                      <a:endParaRPr lang="zh-TW" altLang="en-US" sz="1200" dirty="0"/>
                    </a:p>
                    <a:p>
                      <a:pPr algn="ctr"/>
                      <a:endParaRPr lang="zh-TW" altLang="en-US" sz="12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dirty="0"/>
                        <a:t>Using internal pipelined</a:t>
                      </a:r>
                      <a:r>
                        <a:rPr lang="en-US" altLang="zh-TW" sz="1200" baseline="0" dirty="0"/>
                        <a:t> </a:t>
                      </a:r>
                      <a:r>
                        <a:rPr lang="en-US" altLang="zh-TW" sz="1200" dirty="0"/>
                        <a:t>sbox computer and one double_aes module</a:t>
                      </a:r>
                      <a:endParaRPr lang="zh-TW" altLang="en-US" sz="1200" dirty="0"/>
                    </a:p>
                    <a:p>
                      <a:pPr algn="ctr"/>
                      <a:endParaRPr lang="zh-TW" altLang="en-US" sz="12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altLang="zh-TW" sz="1200" dirty="0"/>
                        <a:t>Environment:</a:t>
                      </a:r>
                    </a:p>
                    <a:p>
                      <a:pPr algn="ctr"/>
                      <a:r>
                        <a:rPr lang="pt-BR" altLang="zh-TW" sz="1200" dirty="0"/>
                        <a:t>AMD A9-9420 dual-core RAM 4GB</a:t>
                      </a:r>
                    </a:p>
                    <a:p>
                      <a:pPr algn="ctr"/>
                      <a:endParaRPr lang="zh-TW" altLang="en-US" sz="12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748095"/>
                  </a:ext>
                </a:extLst>
              </a:tr>
              <a:tr h="203325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solidFill>
                            <a:srgbClr val="FF0000"/>
                          </a:solidFill>
                        </a:rPr>
                        <a:t>Maximum frequency</a:t>
                      </a:r>
                      <a:endParaRPr lang="zh-TW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solidFill>
                            <a:srgbClr val="FF0000"/>
                          </a:solidFill>
                        </a:rPr>
                        <a:t>71 MHz</a:t>
                      </a:r>
                      <a:endParaRPr lang="zh-TW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solidFill>
                            <a:srgbClr val="FF0000"/>
                          </a:solidFill>
                        </a:rPr>
                        <a:t>111 MHz</a:t>
                      </a:r>
                      <a:endParaRPr lang="zh-TW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solidFill>
                            <a:srgbClr val="FF0000"/>
                          </a:solidFill>
                        </a:rPr>
                        <a:t>222 MHz</a:t>
                      </a:r>
                      <a:endParaRPr lang="zh-TW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solidFill>
                            <a:srgbClr val="FF0000"/>
                          </a:solidFill>
                        </a:rPr>
                        <a:t>-</a:t>
                      </a:r>
                      <a:endParaRPr lang="zh-TW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0312549"/>
                  </a:ext>
                </a:extLst>
              </a:tr>
              <a:tr h="203325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solidFill>
                            <a:srgbClr val="FF0000"/>
                          </a:solidFill>
                        </a:rPr>
                        <a:t>Area</a:t>
                      </a:r>
                      <a:endParaRPr lang="zh-TW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solidFill>
                            <a:srgbClr val="FF0000"/>
                          </a:solidFill>
                        </a:rPr>
                        <a:t>48,460 LUTs</a:t>
                      </a:r>
                      <a:endParaRPr lang="zh-TW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solidFill>
                            <a:srgbClr val="FF0000"/>
                          </a:solidFill>
                        </a:rPr>
                        <a:t> 9,940 LUTs</a:t>
                      </a:r>
                      <a:endParaRPr lang="zh-TW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solidFill>
                            <a:srgbClr val="FF0000"/>
                          </a:solidFill>
                        </a:rPr>
                        <a:t>11,652 LUTs</a:t>
                      </a:r>
                      <a:endParaRPr lang="zh-TW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zh-TW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000062"/>
                  </a:ext>
                </a:extLst>
              </a:tr>
              <a:tr h="319018">
                <a:tc row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dirty="0"/>
                        <a:t>Test Pattern1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Processing</a:t>
                      </a:r>
                      <a:r>
                        <a:rPr lang="en-US" altLang="zh-TW" sz="1600" baseline="0" dirty="0"/>
                        <a:t> time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/>
                        <a:t>437 cycles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/>
                        <a:t> 256 cycles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/>
                        <a:t>100 cycles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solidFill>
                            <a:schemeClr val="tx1"/>
                          </a:solidFill>
                        </a:rPr>
                        <a:t>0.168 s</a:t>
                      </a:r>
                      <a:endParaRPr lang="zh-TW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5804577"/>
                  </a:ext>
                </a:extLst>
              </a:tr>
              <a:tr h="319018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Throughput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83 Mbps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222 Mbps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1,136 Mbps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zh-TW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010813"/>
                  </a:ext>
                </a:extLst>
              </a:tr>
              <a:tr h="319018">
                <a:tc row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dirty="0"/>
                        <a:t>Test Pattern2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Processing</a:t>
                      </a:r>
                      <a:r>
                        <a:rPr lang="en-US" altLang="zh-TW" sz="1600" baseline="0" dirty="0"/>
                        <a:t> time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/>
                        <a:t>551 cycles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/>
                        <a:t>325 cycles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/>
                        <a:t>125 cycles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solidFill>
                            <a:schemeClr val="tx1"/>
                          </a:solidFill>
                        </a:rPr>
                        <a:t>0.171 s</a:t>
                      </a:r>
                      <a:endParaRPr lang="zh-TW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93668"/>
                  </a:ext>
                </a:extLst>
              </a:tr>
              <a:tr h="319018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Throughput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82 Mbps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219 Mbps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1,136 Mbps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zh-TW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0795611"/>
                  </a:ext>
                </a:extLst>
              </a:tr>
              <a:tr h="319018">
                <a:tc row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dirty="0"/>
                        <a:t>Test</a:t>
                      </a:r>
                      <a:br>
                        <a:rPr lang="en-US" altLang="zh-TW" sz="1600" dirty="0"/>
                      </a:br>
                      <a:r>
                        <a:rPr lang="en-US" altLang="zh-TW" sz="1600" dirty="0"/>
                        <a:t>Pattern3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Processing time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588 cycles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358 cycles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125 cycles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solidFill>
                            <a:schemeClr val="tx1"/>
                          </a:solidFill>
                        </a:rPr>
                        <a:t>0.218 s</a:t>
                      </a:r>
                      <a:endParaRPr lang="zh-TW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4722712"/>
                  </a:ext>
                </a:extLst>
              </a:tr>
              <a:tr h="319018">
                <a:tc vMerge="1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Throughput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77</a:t>
                      </a:r>
                      <a:r>
                        <a:rPr lang="zh-TW" altLang="en-US" sz="1600" dirty="0"/>
                        <a:t> </a:t>
                      </a:r>
                      <a:r>
                        <a:rPr lang="en-US" altLang="zh-TW" sz="1600" dirty="0"/>
                        <a:t>Mbps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198 Mbps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/>
                        <a:t>1,136 Mbps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zh-TW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1430423"/>
                  </a:ext>
                </a:extLst>
              </a:tr>
              <a:tr h="319018">
                <a:tc grid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dirty="0">
                          <a:solidFill>
                            <a:srgbClr val="FF0000"/>
                          </a:solidFill>
                        </a:rPr>
                        <a:t>Average Throughput</a:t>
                      </a:r>
                      <a:endParaRPr lang="zh-TW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solidFill>
                            <a:srgbClr val="FF0000"/>
                          </a:solidFill>
                        </a:rPr>
                        <a:t>81</a:t>
                      </a:r>
                      <a:r>
                        <a:rPr lang="en-US" altLang="zh-TW" sz="1600" dirty="0"/>
                        <a:t> Mbps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/>
                        <a:t> </a:t>
                      </a:r>
                      <a:r>
                        <a:rPr lang="en-US" altLang="zh-TW" sz="1600" dirty="0">
                          <a:solidFill>
                            <a:srgbClr val="FF0000"/>
                          </a:solidFill>
                        </a:rPr>
                        <a:t>213</a:t>
                      </a:r>
                      <a:r>
                        <a:rPr lang="en-US" altLang="zh-TW" sz="1600" dirty="0"/>
                        <a:t> Mbps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solidFill>
                            <a:srgbClr val="FF0000"/>
                          </a:solidFill>
                        </a:rPr>
                        <a:t>1,136</a:t>
                      </a:r>
                      <a:r>
                        <a:rPr lang="en-US" altLang="zh-TW" sz="1600" dirty="0"/>
                        <a:t> Mbps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909924"/>
                  </a:ext>
                </a:extLst>
              </a:tr>
            </a:tbl>
          </a:graphicData>
        </a:graphic>
      </p:graphicFrame>
      <p:sp>
        <p:nvSpPr>
          <p:cNvPr id="5" name="文字方塊 4">
            <a:extLst>
              <a:ext uri="{FF2B5EF4-FFF2-40B4-BE49-F238E27FC236}">
                <a16:creationId xmlns:a16="http://schemas.microsoft.com/office/drawing/2014/main" id="{BB920F4E-7DE5-431E-8071-2F06FFE4D06E}"/>
              </a:ext>
            </a:extLst>
          </p:cNvPr>
          <p:cNvSpPr txBox="1"/>
          <p:nvPr/>
        </p:nvSpPr>
        <p:spPr>
          <a:xfrm>
            <a:off x="780718" y="1758007"/>
            <a:ext cx="39682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/>
              <a:t>Table.3 Different version of AES-CCM implementation results</a:t>
            </a:r>
            <a:endParaRPr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46462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47501" y="455108"/>
            <a:ext cx="11678745" cy="656063"/>
          </a:xfrm>
        </p:spPr>
        <p:txBody>
          <a:bodyPr>
            <a:normAutofit/>
          </a:bodyPr>
          <a:lstStyle/>
          <a:p>
            <a:r>
              <a:rPr lang="en-US" altLang="zh-TW" sz="3400" dirty="0">
                <a:solidFill>
                  <a:schemeClr val="accent1">
                    <a:lumMod val="75000"/>
                  </a:schemeClr>
                </a:solidFill>
              </a:rPr>
              <a:t>Performance of Different AES-CCM Implementation References </a:t>
            </a:r>
            <a:endParaRPr lang="zh-TW" altLang="en-US" sz="3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9B61BBD-2D32-493F-A0EA-9C2A3BD6D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16</a:t>
            </a:fld>
            <a:endParaRPr lang="zh-TW" altLang="en-US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A06F6BE1-BB13-4725-B3AB-C03541880D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7625570"/>
              </p:ext>
            </p:extLst>
          </p:nvPr>
        </p:nvGraphicFramePr>
        <p:xfrm>
          <a:off x="447501" y="1652320"/>
          <a:ext cx="10675160" cy="3403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07929">
                  <a:extLst>
                    <a:ext uri="{9D8B030D-6E8A-4147-A177-3AD203B41FA5}">
                      <a16:colId xmlns:a16="http://schemas.microsoft.com/office/drawing/2014/main" val="3578384081"/>
                    </a:ext>
                  </a:extLst>
                </a:gridCol>
                <a:gridCol w="2033175">
                  <a:extLst>
                    <a:ext uri="{9D8B030D-6E8A-4147-A177-3AD203B41FA5}">
                      <a16:colId xmlns:a16="http://schemas.microsoft.com/office/drawing/2014/main" val="2708348282"/>
                    </a:ext>
                  </a:extLst>
                </a:gridCol>
                <a:gridCol w="1703688">
                  <a:extLst>
                    <a:ext uri="{9D8B030D-6E8A-4147-A177-3AD203B41FA5}">
                      <a16:colId xmlns:a16="http://schemas.microsoft.com/office/drawing/2014/main" val="1490191283"/>
                    </a:ext>
                  </a:extLst>
                </a:gridCol>
                <a:gridCol w="2129610">
                  <a:extLst>
                    <a:ext uri="{9D8B030D-6E8A-4147-A177-3AD203B41FA5}">
                      <a16:colId xmlns:a16="http://schemas.microsoft.com/office/drawing/2014/main" val="3661539022"/>
                    </a:ext>
                  </a:extLst>
                </a:gridCol>
                <a:gridCol w="2200758">
                  <a:extLst>
                    <a:ext uri="{9D8B030D-6E8A-4147-A177-3AD203B41FA5}">
                      <a16:colId xmlns:a16="http://schemas.microsoft.com/office/drawing/2014/main" val="18259357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+mn-lt"/>
                        </a:rPr>
                        <a:t>Author</a:t>
                      </a:r>
                      <a:endParaRPr lang="zh-TW" altLang="en-US" sz="1600" dirty="0">
                        <a:latin typeface="+mn-lt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+mn-lt"/>
                        </a:rPr>
                        <a:t>Target Device</a:t>
                      </a:r>
                      <a:endParaRPr lang="zh-TW" altLang="en-US" sz="1600" dirty="0">
                        <a:latin typeface="+mn-lt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+mn-lt"/>
                        </a:rPr>
                        <a:t>Max Frequency</a:t>
                      </a:r>
                      <a:endParaRPr lang="zh-TW" altLang="en-US" sz="1600" dirty="0">
                        <a:latin typeface="+mn-lt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+mn-lt"/>
                        </a:rPr>
                        <a:t>Resources</a:t>
                      </a:r>
                      <a:endParaRPr lang="zh-TW" altLang="en-US" sz="1600" dirty="0">
                        <a:latin typeface="+mn-lt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+mn-lt"/>
                        </a:rPr>
                        <a:t>Throughput</a:t>
                      </a:r>
                      <a:endParaRPr lang="zh-TW" altLang="en-US" sz="1600" dirty="0">
                        <a:latin typeface="+mn-lt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8557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+mn-lt"/>
                        </a:rPr>
                        <a:t>Bae, D.H.[2]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+mn-lt"/>
                        </a:rPr>
                        <a:t>Altera Stratix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+mn-lt"/>
                        </a:rPr>
                        <a:t>50 MHz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>
                          <a:latin typeface="+mn-lt"/>
                        </a:rPr>
                        <a:t>5,605 LEs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>
                          <a:latin typeface="+mn-lt"/>
                        </a:rPr>
                        <a:t>285 Mbps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2102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+mn-lt"/>
                        </a:rPr>
                        <a:t>Emmanuel, L.T.[3]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+mn-lt"/>
                        </a:rPr>
                        <a:t>Sparten3 3s4000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+mn-lt"/>
                        </a:rPr>
                        <a:t>100 MHz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>
                          <a:latin typeface="+mn-lt"/>
                        </a:rPr>
                        <a:t>2,154 slices</a:t>
                      </a:r>
                    </a:p>
                    <a:p>
                      <a:pPr algn="r"/>
                      <a:r>
                        <a:rPr lang="en-US" altLang="zh-TW" dirty="0">
                          <a:latin typeface="+mn-lt"/>
                        </a:rPr>
                        <a:t>106 block RAMs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>
                          <a:latin typeface="+mn-lt"/>
                        </a:rPr>
                        <a:t>1,051 Mbps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97588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+mn-lt"/>
                        </a:rPr>
                        <a:t>J. Ji, S. Jung and J. Jim[4]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+mn-lt"/>
                        </a:rPr>
                        <a:t>Sparten3 A 3s700a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+mn-lt"/>
                        </a:rPr>
                        <a:t>105 MHz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>
                          <a:latin typeface="+mn-lt"/>
                        </a:rPr>
                        <a:t>1,803 slices</a:t>
                      </a:r>
                    </a:p>
                    <a:p>
                      <a:pPr algn="r"/>
                      <a:r>
                        <a:rPr lang="en-US" altLang="zh-TW" dirty="0">
                          <a:latin typeface="+mn-lt"/>
                        </a:rPr>
                        <a:t>4 ROMs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>
                          <a:latin typeface="+mn-lt"/>
                        </a:rPr>
                        <a:t>588 Mbps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28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800" dirty="0">
                          <a:latin typeface="+mn-lt"/>
                          <a:cs typeface="Times New Roman" panose="02020603050405020304" pitchFamily="18" charset="0"/>
                        </a:rPr>
                        <a:t>Chakib A.</a:t>
                      </a:r>
                      <a:r>
                        <a:rPr lang="en-US" altLang="zh-TW" dirty="0">
                          <a:latin typeface="+mn-lt"/>
                        </a:rPr>
                        <a:t>[5]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+mn-lt"/>
                        </a:rPr>
                        <a:t>EP2C35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+mn-lt"/>
                        </a:rPr>
                        <a:t>55.68MHz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>
                          <a:latin typeface="+mn-lt"/>
                        </a:rPr>
                        <a:t>8,438 LEs</a:t>
                      </a:r>
                    </a:p>
                    <a:p>
                      <a:pPr algn="r"/>
                      <a:r>
                        <a:rPr lang="en-US" altLang="zh-TW" dirty="0">
                          <a:latin typeface="+mn-lt"/>
                        </a:rPr>
                        <a:t>65,536 bits RAM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>
                          <a:latin typeface="+mn-lt"/>
                        </a:rPr>
                        <a:t>688 Mbps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3302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+mn-lt"/>
                        </a:rPr>
                        <a:t>A. Aziz and N. Ikram[6]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+mn-lt"/>
                        </a:rPr>
                        <a:t>Xc3s50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+mn-lt"/>
                        </a:rPr>
                        <a:t>247 MHz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>
                          <a:latin typeface="+mn-lt"/>
                        </a:rPr>
                        <a:t>487 slices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>
                          <a:latin typeface="+mn-lt"/>
                        </a:rPr>
                        <a:t>687 Mbps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6581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TW" b="1" dirty="0">
                          <a:latin typeface="+mn-lt"/>
                        </a:rPr>
                        <a:t>Our design</a:t>
                      </a:r>
                      <a:endParaRPr lang="zh-TW" altLang="en-US" b="1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+mn-lt"/>
                        </a:rPr>
                        <a:t>Xc7vx330t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+mn-lt"/>
                        </a:rPr>
                        <a:t>222 MHz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>
                          <a:latin typeface="+mn-lt"/>
                        </a:rPr>
                        <a:t>3,594 slices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>
                          <a:solidFill>
                            <a:srgbClr val="FF0000"/>
                          </a:solidFill>
                          <a:latin typeface="+mn-lt"/>
                        </a:rPr>
                        <a:t>1,136</a:t>
                      </a:r>
                      <a:r>
                        <a:rPr lang="en-US" altLang="zh-TW" dirty="0">
                          <a:latin typeface="+mn-lt"/>
                        </a:rPr>
                        <a:t> </a:t>
                      </a:r>
                      <a:r>
                        <a:rPr lang="en-US" altLang="zh-TW" dirty="0">
                          <a:solidFill>
                            <a:srgbClr val="FF0000"/>
                          </a:solidFill>
                          <a:latin typeface="+mn-lt"/>
                        </a:rPr>
                        <a:t>Mbps</a:t>
                      </a:r>
                      <a:endParaRPr lang="zh-TW" altLang="en-US" dirty="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4331387"/>
                  </a:ext>
                </a:extLst>
              </a:tr>
            </a:tbl>
          </a:graphicData>
        </a:graphic>
      </p:graphicFrame>
      <p:sp>
        <p:nvSpPr>
          <p:cNvPr id="7" name="文字方塊 6">
            <a:extLst>
              <a:ext uri="{FF2B5EF4-FFF2-40B4-BE49-F238E27FC236}">
                <a16:creationId xmlns:a16="http://schemas.microsoft.com/office/drawing/2014/main" id="{3E89DA21-0FD0-4A25-B5C9-8E6750DDCC83}"/>
              </a:ext>
            </a:extLst>
          </p:cNvPr>
          <p:cNvSpPr txBox="1"/>
          <p:nvPr/>
        </p:nvSpPr>
        <p:spPr>
          <a:xfrm>
            <a:off x="0" y="5353750"/>
            <a:ext cx="119897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 D.H. Bae, ”An Efficient Design of CCMP for Robust Security Network”, LNCS 3935, Information Security and Cryptology ICISC 2005, pp.352-361, 2006.</a:t>
            </a:r>
          </a:p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 L.T. Emmanuel, R.H. Francisco, and D.P. Arturo, “An FPGA Implementation of CCM Mode Using AES”, LNCS 3935, Information Security and Cryptology ICISC 2005, pp.322-334, 2006.</a:t>
            </a:r>
          </a:p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 Jae Deok Ji, Seok Won Jung and J. Jim, “Efficient Sequential Architecture for the AES CCM Mode in the 802.16e Standard”, 2009. ICINIS’09. Second International Conference on IEEE,   </a:t>
            </a:r>
          </a:p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2009, pp.253-256.</a:t>
            </a:r>
          </a:p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  Chakib A, “New Experimental results for AES-CCMP acceleration on Cyclone-</a:t>
            </a:r>
            <a:r>
              <a:rPr lang="az-Cyrl-AZ" altLang="zh-TW" sz="12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П</a:t>
            </a:r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FPGA”, International Journal of Computer Science and Network Security, 2010, pp.1-6.</a:t>
            </a:r>
          </a:p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[6]  A. Aziz and N. Ikram, “An FPGA-based AES-CCM crypto core for IEEE 802.11i architecture”, 2007 International Journal of Networks Security.</a:t>
            </a:r>
          </a:p>
          <a:p>
            <a:endParaRPr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227B673-AA6C-4724-AAF6-01E9E7C43595}"/>
              </a:ext>
            </a:extLst>
          </p:cNvPr>
          <p:cNvSpPr txBox="1"/>
          <p:nvPr/>
        </p:nvSpPr>
        <p:spPr>
          <a:xfrm>
            <a:off x="380826" y="1375321"/>
            <a:ext cx="31325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/>
              <a:t>Table.4 Performance comparison of references </a:t>
            </a:r>
            <a:endParaRPr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7873702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143750"/>
            <a:ext cx="8596668" cy="644434"/>
          </a:xfrm>
        </p:spPr>
        <p:txBody>
          <a:bodyPr>
            <a:normAutofit/>
          </a:bodyPr>
          <a:lstStyle/>
          <a:p>
            <a:r>
              <a:rPr lang="en-US" altLang="zh-TW" sz="3600" dirty="0">
                <a:solidFill>
                  <a:schemeClr val="accent1">
                    <a:lumMod val="75000"/>
                  </a:schemeClr>
                </a:solidFill>
              </a:rPr>
              <a:t>Tape-Out Experience</a:t>
            </a:r>
            <a:r>
              <a:rPr lang="zh-TW" altLang="en-US" sz="36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TW" sz="3600" dirty="0">
                <a:solidFill>
                  <a:schemeClr val="accent1">
                    <a:lumMod val="75000"/>
                  </a:schemeClr>
                </a:solidFill>
              </a:rPr>
              <a:t>(TSRI</a:t>
            </a:r>
            <a:r>
              <a:rPr lang="zh-TW" altLang="en-US" sz="3600" dirty="0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教育性晶片</a:t>
            </a:r>
            <a:r>
              <a:rPr lang="en-US" altLang="zh-TW" sz="3600" dirty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zh-TW" alt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7334" y="841056"/>
            <a:ext cx="10881943" cy="5782381"/>
          </a:xfrm>
        </p:spPr>
        <p:txBody>
          <a:bodyPr>
            <a:noAutofit/>
          </a:bodyPr>
          <a:lstStyle/>
          <a:p>
            <a:r>
              <a:rPr lang="en-US" altLang="zh-TW" sz="2400" b="1" dirty="0">
                <a:solidFill>
                  <a:srgbClr val="C00000"/>
                </a:solidFill>
              </a:rPr>
              <a:t>T18-109B-E0060a</a:t>
            </a:r>
            <a:r>
              <a:rPr lang="en-US" altLang="zh-TW" sz="2400" b="1" dirty="0"/>
              <a:t>  </a:t>
            </a:r>
            <a:r>
              <a:rPr lang="en-US" altLang="zh-TW" sz="2400" i="1" dirty="0"/>
              <a:t>(2020.04)</a:t>
            </a:r>
          </a:p>
          <a:p>
            <a:pPr lvl="1"/>
            <a:r>
              <a:rPr lang="en-US" altLang="zh-TW" dirty="0"/>
              <a:t>Topic: The Implementation of a Symmetric Encryption Algorithm Based on DES </a:t>
            </a:r>
          </a:p>
          <a:p>
            <a:pPr lvl="1"/>
            <a:r>
              <a:rPr lang="en-US" altLang="zh-TW" dirty="0"/>
              <a:t>Process: </a:t>
            </a:r>
            <a:r>
              <a:rPr lang="en-US" altLang="zh-TW" dirty="0">
                <a:solidFill>
                  <a:srgbClr val="FF0000"/>
                </a:solidFill>
              </a:rPr>
              <a:t>TSMC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en-US" altLang="zh-TW" dirty="0">
                <a:solidFill>
                  <a:srgbClr val="FF0000"/>
                </a:solidFill>
              </a:rPr>
              <a:t>0.18um</a:t>
            </a:r>
          </a:p>
          <a:p>
            <a:pPr lvl="1"/>
            <a:r>
              <a:rPr lang="en-US" altLang="zh-TW" dirty="0"/>
              <a:t>Testing reports:</a:t>
            </a:r>
            <a:r>
              <a:rPr lang="zh-TW" altLang="en-US" dirty="0"/>
              <a:t> </a:t>
            </a:r>
            <a:endParaRPr lang="en-US" altLang="zh-TW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  <a:p>
            <a:pPr lvl="2"/>
            <a:endParaRPr lang="en-US" altLang="zh-TW" sz="2400" dirty="0"/>
          </a:p>
          <a:p>
            <a:pPr lvl="2"/>
            <a:endParaRPr lang="en-US" altLang="zh-TW" sz="2400" dirty="0"/>
          </a:p>
          <a:p>
            <a:pPr lvl="2"/>
            <a:endParaRPr lang="en-US" altLang="zh-TW" sz="2400" dirty="0"/>
          </a:p>
          <a:p>
            <a:r>
              <a:rPr lang="en-US" altLang="zh-TW" sz="2400" b="1" dirty="0">
                <a:solidFill>
                  <a:srgbClr val="C00000"/>
                </a:solidFill>
              </a:rPr>
              <a:t>U18-109C-T0045</a:t>
            </a:r>
            <a:r>
              <a:rPr lang="en-US" altLang="zh-TW" sz="2400" b="1" dirty="0"/>
              <a:t>  </a:t>
            </a:r>
            <a:r>
              <a:rPr lang="en-US" altLang="zh-TW" sz="2400" i="1" dirty="0"/>
              <a:t>(2020.08)</a:t>
            </a:r>
          </a:p>
          <a:p>
            <a:pPr lvl="1"/>
            <a:r>
              <a:rPr lang="en-US" altLang="zh-TW" dirty="0"/>
              <a:t>Topic: Automatic String Matching Engine (2020 CIC contest project)</a:t>
            </a:r>
          </a:p>
          <a:p>
            <a:pPr lvl="1"/>
            <a:r>
              <a:rPr lang="en-US" altLang="zh-TW" dirty="0"/>
              <a:t>Process: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rgbClr val="FF0000"/>
                </a:solidFill>
              </a:rPr>
              <a:t>UMC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en-US" altLang="zh-TW" dirty="0">
                <a:solidFill>
                  <a:srgbClr val="FF0000"/>
                </a:solidFill>
              </a:rPr>
              <a:t>0.18um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10448F0-8833-4B13-B1C5-F35B9874C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17</a:t>
            </a:fld>
            <a:endParaRPr lang="zh-TW" altLang="en-US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5933879"/>
              </p:ext>
            </p:extLst>
          </p:nvPr>
        </p:nvGraphicFramePr>
        <p:xfrm>
          <a:off x="999690" y="2470943"/>
          <a:ext cx="7573556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3389">
                  <a:extLst>
                    <a:ext uri="{9D8B030D-6E8A-4147-A177-3AD203B41FA5}">
                      <a16:colId xmlns:a16="http://schemas.microsoft.com/office/drawing/2014/main" val="2714564353"/>
                    </a:ext>
                  </a:extLst>
                </a:gridCol>
                <a:gridCol w="1893389">
                  <a:extLst>
                    <a:ext uri="{9D8B030D-6E8A-4147-A177-3AD203B41FA5}">
                      <a16:colId xmlns:a16="http://schemas.microsoft.com/office/drawing/2014/main" val="2743903296"/>
                    </a:ext>
                  </a:extLst>
                </a:gridCol>
                <a:gridCol w="1893389">
                  <a:extLst>
                    <a:ext uri="{9D8B030D-6E8A-4147-A177-3AD203B41FA5}">
                      <a16:colId xmlns:a16="http://schemas.microsoft.com/office/drawing/2014/main" val="4176694779"/>
                    </a:ext>
                  </a:extLst>
                </a:gridCol>
                <a:gridCol w="1893389">
                  <a:extLst>
                    <a:ext uri="{9D8B030D-6E8A-4147-A177-3AD203B41FA5}">
                      <a16:colId xmlns:a16="http://schemas.microsoft.com/office/drawing/2014/main" val="3353646739"/>
                    </a:ext>
                  </a:extLst>
                </a:gridCol>
              </a:tblGrid>
              <a:tr h="194734">
                <a:tc>
                  <a:txBody>
                    <a:bodyPr/>
                    <a:lstStyle/>
                    <a:p>
                      <a:pPr algn="l"/>
                      <a:r>
                        <a:rPr lang="en-US" altLang="zh-TW" sz="1200" b="0" dirty="0">
                          <a:solidFill>
                            <a:schemeClr val="tx1"/>
                          </a:solidFill>
                        </a:rPr>
                        <a:t>Testing results</a:t>
                      </a:r>
                      <a:endParaRPr lang="zh-TW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tx1"/>
                          </a:solidFill>
                        </a:rPr>
                        <a:t>PASS</a:t>
                      </a:r>
                      <a:endParaRPr lang="zh-TW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sz="1200" b="0" dirty="0">
                          <a:solidFill>
                            <a:schemeClr val="tx1"/>
                          </a:solidFill>
                        </a:rPr>
                        <a:t>Area</a:t>
                      </a:r>
                      <a:endParaRPr lang="zh-TW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b="0" dirty="0">
                          <a:solidFill>
                            <a:schemeClr val="tx1"/>
                          </a:solidFill>
                        </a:rPr>
                        <a:t>871 um * 868 um</a:t>
                      </a:r>
                      <a:endParaRPr lang="zh-TW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669474"/>
                  </a:ext>
                </a:extLst>
              </a:tr>
              <a:tr h="233922">
                <a:tc>
                  <a:txBody>
                    <a:bodyPr/>
                    <a:lstStyle/>
                    <a:p>
                      <a:pPr algn="l"/>
                      <a:r>
                        <a:rPr lang="en-US" altLang="zh-TW" sz="1200" b="0" dirty="0">
                          <a:solidFill>
                            <a:schemeClr val="tx1"/>
                          </a:solidFill>
                        </a:rPr>
                        <a:t>Actual</a:t>
                      </a:r>
                      <a:r>
                        <a:rPr lang="en-US" altLang="zh-TW" sz="1200" b="0" baseline="0" dirty="0">
                          <a:solidFill>
                            <a:schemeClr val="tx1"/>
                          </a:solidFill>
                        </a:rPr>
                        <a:t> max frequency</a:t>
                      </a:r>
                      <a:endParaRPr lang="zh-TW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tx1"/>
                          </a:solidFill>
                        </a:rPr>
                        <a:t>60</a:t>
                      </a:r>
                      <a:r>
                        <a:rPr lang="zh-TW" altLang="en-US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zh-TW" sz="1200" dirty="0">
                          <a:solidFill>
                            <a:schemeClr val="tx1"/>
                          </a:solidFill>
                        </a:rPr>
                        <a:t>MHz</a:t>
                      </a:r>
                      <a:endParaRPr lang="zh-TW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sz="1200" b="0" dirty="0">
                          <a:solidFill>
                            <a:schemeClr val="tx1"/>
                          </a:solidFill>
                        </a:rPr>
                        <a:t>Power Dissipation</a:t>
                      </a:r>
                      <a:endParaRPr lang="zh-TW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tx1"/>
                          </a:solidFill>
                        </a:rPr>
                        <a:t>4.334 </a:t>
                      </a:r>
                      <a:r>
                        <a:rPr lang="en-US" altLang="zh-TW" sz="1200" dirty="0" err="1">
                          <a:solidFill>
                            <a:schemeClr val="tx1"/>
                          </a:solidFill>
                        </a:rPr>
                        <a:t>mW</a:t>
                      </a:r>
                      <a:endParaRPr lang="zh-TW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7724936"/>
                  </a:ext>
                </a:extLst>
              </a:tr>
            </a:tbl>
          </a:graphicData>
        </a:graphic>
      </p:graphicFrame>
      <p:pic>
        <p:nvPicPr>
          <p:cNvPr id="1026" name="Picture 2" descr="shmoo"/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12"/>
          <a:stretch/>
        </p:blipFill>
        <p:spPr bwMode="auto">
          <a:xfrm>
            <a:off x="5810454" y="3118959"/>
            <a:ext cx="3733596" cy="2527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圖片 8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4906" y="3320927"/>
            <a:ext cx="1640321" cy="1630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558665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07471" y="172692"/>
            <a:ext cx="11337087" cy="934782"/>
          </a:xfrm>
        </p:spPr>
        <p:txBody>
          <a:bodyPr>
            <a:noAutofit/>
          </a:bodyPr>
          <a:lstStyle/>
          <a:p>
            <a:r>
              <a:rPr lang="en-US" altLang="zh-TW" sz="3600" dirty="0">
                <a:solidFill>
                  <a:schemeClr val="accent1">
                    <a:lumMod val="75000"/>
                  </a:schemeClr>
                </a:solidFill>
                <a:ea typeface="標楷體" panose="03000509000000000000" pitchFamily="65" charset="-120"/>
                <a:cs typeface="Times New Roman" panose="02020603050405020304" pitchFamily="18" charset="0"/>
              </a:rPr>
              <a:t>Based On SoC Image Encryption and Decryption System Hardware and Software Co-design </a:t>
            </a:r>
            <a:r>
              <a:rPr lang="en-US" altLang="zh-TW" sz="3600" i="1" dirty="0">
                <a:solidFill>
                  <a:schemeClr val="accent1">
                    <a:lumMod val="75000"/>
                  </a:schemeClr>
                </a:solidFill>
              </a:rPr>
              <a:t>(2020.06)</a:t>
            </a:r>
            <a:endParaRPr lang="zh-TW" altLang="en-US" sz="36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823B3C1F-B4FC-4BC6-AE4E-B57B7419F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18</a:t>
            </a:fld>
            <a:endParaRPr lang="zh-TW" altLang="en-US"/>
          </a:p>
        </p:txBody>
      </p:sp>
      <p:pic>
        <p:nvPicPr>
          <p:cNvPr id="26" name="圖片 25"/>
          <p:cNvPicPr/>
          <p:nvPr/>
        </p:nvPicPr>
        <p:blipFill>
          <a:blip r:embed="rId3"/>
          <a:stretch>
            <a:fillRect/>
          </a:stretch>
        </p:blipFill>
        <p:spPr>
          <a:xfrm>
            <a:off x="627855" y="1371600"/>
            <a:ext cx="4156272" cy="4471850"/>
          </a:xfrm>
          <a:prstGeom prst="rect">
            <a:avLst/>
          </a:prstGeom>
        </p:spPr>
      </p:pic>
      <p:pic>
        <p:nvPicPr>
          <p:cNvPr id="27" name="圖片 26"/>
          <p:cNvPicPr/>
          <p:nvPr/>
        </p:nvPicPr>
        <p:blipFill>
          <a:blip r:embed="rId4"/>
          <a:stretch>
            <a:fillRect/>
          </a:stretch>
        </p:blipFill>
        <p:spPr>
          <a:xfrm>
            <a:off x="5065994" y="2590801"/>
            <a:ext cx="6859306" cy="25176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8" name="文字方塊 192">
            <a:extLst>
              <a:ext uri="{FF2B5EF4-FFF2-40B4-BE49-F238E27FC236}">
                <a16:creationId xmlns:a16="http://schemas.microsoft.com/office/drawing/2014/main" id="{760385FE-78BB-1143-A678-07B3F51F0A78}"/>
              </a:ext>
            </a:extLst>
          </p:cNvPr>
          <p:cNvSpPr txBox="1"/>
          <p:nvPr/>
        </p:nvSpPr>
        <p:spPr>
          <a:xfrm>
            <a:off x="166296" y="5953687"/>
            <a:ext cx="53430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TW" sz="1400" dirty="0"/>
              <a:t>Fig.12 Image encryption hardware and software co-design architecture</a:t>
            </a:r>
            <a:endParaRPr kumimoji="1" lang="zh-TW" altLang="en-US" sz="1400" dirty="0"/>
          </a:p>
        </p:txBody>
      </p:sp>
      <p:sp>
        <p:nvSpPr>
          <p:cNvPr id="29" name="文字方塊 192">
            <a:extLst>
              <a:ext uri="{FF2B5EF4-FFF2-40B4-BE49-F238E27FC236}">
                <a16:creationId xmlns:a16="http://schemas.microsoft.com/office/drawing/2014/main" id="{760385FE-78BB-1143-A678-07B3F51F0A78}"/>
              </a:ext>
            </a:extLst>
          </p:cNvPr>
          <p:cNvSpPr txBox="1"/>
          <p:nvPr/>
        </p:nvSpPr>
        <p:spPr>
          <a:xfrm>
            <a:off x="6417770" y="5270713"/>
            <a:ext cx="41557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TW" sz="1400" dirty="0"/>
              <a:t>Fig.13 Hardware circuit design based on DES algorithm</a:t>
            </a:r>
            <a:endParaRPr kumimoji="1"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8512384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117914"/>
            <a:ext cx="8596668" cy="687977"/>
          </a:xfrm>
        </p:spPr>
        <p:txBody>
          <a:bodyPr>
            <a:normAutofit/>
          </a:bodyPr>
          <a:lstStyle/>
          <a:p>
            <a:r>
              <a:rPr lang="en-US" altLang="zh-TW" sz="3600" dirty="0">
                <a:solidFill>
                  <a:schemeClr val="accent1">
                    <a:lumMod val="75000"/>
                  </a:schemeClr>
                </a:solidFill>
              </a:rPr>
              <a:t>Results</a:t>
            </a:r>
            <a:endParaRPr lang="zh-TW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graphicFrame>
        <p:nvGraphicFramePr>
          <p:cNvPr id="5" name="內容版面配置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05289"/>
              </p:ext>
            </p:extLst>
          </p:nvPr>
        </p:nvGraphicFramePr>
        <p:xfrm>
          <a:off x="677334" y="709164"/>
          <a:ext cx="9998849" cy="527503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28407">
                  <a:extLst>
                    <a:ext uri="{9D8B030D-6E8A-4147-A177-3AD203B41FA5}">
                      <a16:colId xmlns:a16="http://schemas.microsoft.com/office/drawing/2014/main" val="3117095704"/>
                    </a:ext>
                  </a:extLst>
                </a:gridCol>
                <a:gridCol w="1428407">
                  <a:extLst>
                    <a:ext uri="{9D8B030D-6E8A-4147-A177-3AD203B41FA5}">
                      <a16:colId xmlns:a16="http://schemas.microsoft.com/office/drawing/2014/main" val="3683450493"/>
                    </a:ext>
                  </a:extLst>
                </a:gridCol>
                <a:gridCol w="1428407">
                  <a:extLst>
                    <a:ext uri="{9D8B030D-6E8A-4147-A177-3AD203B41FA5}">
                      <a16:colId xmlns:a16="http://schemas.microsoft.com/office/drawing/2014/main" val="368960973"/>
                    </a:ext>
                  </a:extLst>
                </a:gridCol>
                <a:gridCol w="1428407">
                  <a:extLst>
                    <a:ext uri="{9D8B030D-6E8A-4147-A177-3AD203B41FA5}">
                      <a16:colId xmlns:a16="http://schemas.microsoft.com/office/drawing/2014/main" val="1360470674"/>
                    </a:ext>
                  </a:extLst>
                </a:gridCol>
                <a:gridCol w="1428407">
                  <a:extLst>
                    <a:ext uri="{9D8B030D-6E8A-4147-A177-3AD203B41FA5}">
                      <a16:colId xmlns:a16="http://schemas.microsoft.com/office/drawing/2014/main" val="1290663937"/>
                    </a:ext>
                  </a:extLst>
                </a:gridCol>
                <a:gridCol w="1428407">
                  <a:extLst>
                    <a:ext uri="{9D8B030D-6E8A-4147-A177-3AD203B41FA5}">
                      <a16:colId xmlns:a16="http://schemas.microsoft.com/office/drawing/2014/main" val="3773349306"/>
                    </a:ext>
                  </a:extLst>
                </a:gridCol>
                <a:gridCol w="1428407">
                  <a:extLst>
                    <a:ext uri="{9D8B030D-6E8A-4147-A177-3AD203B41FA5}">
                      <a16:colId xmlns:a16="http://schemas.microsoft.com/office/drawing/2014/main" val="3065282487"/>
                    </a:ext>
                  </a:extLst>
                </a:gridCol>
              </a:tblGrid>
              <a:tr h="372611"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1400" dirty="0"/>
                        <a:t>採樣圖與其成果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zh-TW" altLang="en-US" sz="1400" dirty="0"/>
                        <a:t>執行時間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37590"/>
                  </a:ext>
                </a:extLst>
              </a:tr>
              <a:tr h="325900">
                <a:tc rowSpan="3">
                  <a:txBody>
                    <a:bodyPr/>
                    <a:lstStyle/>
                    <a:p>
                      <a:pPr algn="ctr">
                        <a:lnSpc>
                          <a:spcPct val="300000"/>
                        </a:lnSpc>
                      </a:pPr>
                      <a:r>
                        <a:rPr lang="zh-TW" altLang="en-US" sz="1400" dirty="0"/>
                        <a:t>原圖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>
                        <a:lnSpc>
                          <a:spcPct val="300000"/>
                        </a:lnSpc>
                      </a:pPr>
                      <a:r>
                        <a:rPr lang="en-US" altLang="zh-TW" sz="1400" dirty="0"/>
                        <a:t>Encryption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>
                        <a:lnSpc>
                          <a:spcPct val="300000"/>
                        </a:lnSpc>
                      </a:pPr>
                      <a:r>
                        <a:rPr lang="en-US" altLang="zh-TW" sz="1400" dirty="0"/>
                        <a:t>Decryption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Software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SoC</a:t>
                      </a:r>
                      <a:r>
                        <a:rPr lang="zh-TW" altLang="en-US" sz="1400" dirty="0"/>
                        <a:t>整合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841189"/>
                  </a:ext>
                </a:extLst>
              </a:tr>
              <a:tr h="3259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solidFill>
                            <a:schemeClr val="tx1"/>
                          </a:solidFill>
                        </a:rPr>
                        <a:t>AMD A9-9420 dual-core RAM 4GB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solidFill>
                            <a:schemeClr val="tx1"/>
                          </a:solidFill>
                        </a:rPr>
                        <a:t>Zynq-7000 (ARM Cortex-A9)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914871"/>
                  </a:ext>
                </a:extLst>
              </a:tr>
              <a:tr h="312295">
                <a:tc vMerge="1">
                  <a:txBody>
                    <a:bodyPr/>
                    <a:lstStyle/>
                    <a:p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Encryption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Decryption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Encryption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Decryption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8804288"/>
                  </a:ext>
                </a:extLst>
              </a:tr>
              <a:tr h="1131177">
                <a:tc>
                  <a:txBody>
                    <a:bodyPr/>
                    <a:lstStyle/>
                    <a:p>
                      <a:endParaRPr lang="zh-TW" altLang="en-US" sz="1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1.870 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1.511 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0.0527 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0.0524 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3291245"/>
                  </a:ext>
                </a:extLst>
              </a:tr>
              <a:tr h="1131177">
                <a:tc>
                  <a:txBody>
                    <a:bodyPr/>
                    <a:lstStyle/>
                    <a:p>
                      <a:endParaRPr lang="zh-TW" altLang="en-US" sz="1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1.746 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1.711 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0.0526 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0.0527 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0080915"/>
                  </a:ext>
                </a:extLst>
              </a:tr>
              <a:tr h="1216276">
                <a:tc>
                  <a:txBody>
                    <a:bodyPr/>
                    <a:lstStyle/>
                    <a:p>
                      <a:endParaRPr lang="zh-TW" altLang="en-US" sz="1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1.887 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1.873 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0.0529 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0.0518 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4738930"/>
                  </a:ext>
                </a:extLst>
              </a:tr>
              <a:tr h="459697">
                <a:tc grid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TW" sz="1600" dirty="0"/>
                        <a:t>Average time</a:t>
                      </a:r>
                      <a:endParaRPr lang="en-US" altLang="zh-TW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</a:rPr>
                        <a:t>1.790 s</a:t>
                      </a:r>
                      <a:endParaRPr lang="zh-TW" sz="1800" b="1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</a:rPr>
                        <a:t>1.556 s</a:t>
                      </a:r>
                      <a:endParaRPr lang="zh-TW" sz="1800" b="1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</a:rPr>
                        <a:t>0.0527 s</a:t>
                      </a:r>
                      <a:endParaRPr lang="zh-TW" sz="1800" b="1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</a:rPr>
                        <a:t>0.0523 s</a:t>
                      </a:r>
                      <a:endParaRPr lang="zh-TW" sz="1800" b="1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2533564"/>
                  </a:ext>
                </a:extLst>
              </a:tr>
            </a:tbl>
          </a:graphicData>
        </a:graphic>
      </p:graphicFrame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7BB6246-4D8F-4643-9EB5-FC84C8CE3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19</a:t>
            </a:fld>
            <a:endParaRPr lang="zh-TW" altLang="en-US"/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57C33E3D-D918-4527-972D-832CAD9F35D0}"/>
              </a:ext>
            </a:extLst>
          </p:cNvPr>
          <p:cNvGrpSpPr/>
          <p:nvPr/>
        </p:nvGrpSpPr>
        <p:grpSpPr>
          <a:xfrm>
            <a:off x="899592" y="2113830"/>
            <a:ext cx="3829817" cy="3292697"/>
            <a:chOff x="899592" y="2113830"/>
            <a:chExt cx="3829817" cy="3292697"/>
          </a:xfrm>
        </p:grpSpPr>
        <p:pic>
          <p:nvPicPr>
            <p:cNvPr id="6" name="圖片 5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9592" y="2117763"/>
              <a:ext cx="999264" cy="969645"/>
            </a:xfrm>
            <a:prstGeom prst="rect">
              <a:avLst/>
            </a:prstGeom>
            <a:ln w="38100">
              <a:solidFill>
                <a:sysClr val="window" lastClr="FFFFFF"/>
              </a:solidFill>
            </a:ln>
          </p:spPr>
        </p:pic>
        <p:pic>
          <p:nvPicPr>
            <p:cNvPr id="7" name="圖片 6"/>
            <p:cNvPicPr/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27342" y="2113830"/>
              <a:ext cx="969645" cy="969645"/>
            </a:xfrm>
            <a:prstGeom prst="rect">
              <a:avLst/>
            </a:prstGeom>
            <a:ln w="38100">
              <a:solidFill>
                <a:sysClr val="window" lastClr="FFFFFF"/>
              </a:solidFill>
            </a:ln>
          </p:spPr>
        </p:pic>
        <p:pic>
          <p:nvPicPr>
            <p:cNvPr id="8" name="圖片 7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59764" y="2117763"/>
              <a:ext cx="969645" cy="969645"/>
            </a:xfrm>
            <a:prstGeom prst="rect">
              <a:avLst/>
            </a:prstGeom>
            <a:ln w="38100">
              <a:solidFill>
                <a:sysClr val="window" lastClr="FFFFFF"/>
              </a:solidFill>
            </a:ln>
          </p:spPr>
        </p:pic>
        <p:pic>
          <p:nvPicPr>
            <p:cNvPr id="9" name="圖片 8"/>
            <p:cNvPicPr/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5964" y="3251142"/>
              <a:ext cx="983615" cy="983615"/>
            </a:xfrm>
            <a:prstGeom prst="rect">
              <a:avLst/>
            </a:prstGeom>
            <a:ln w="38100">
              <a:solidFill>
                <a:sysClr val="window" lastClr="FFFFFF"/>
              </a:solidFill>
            </a:ln>
          </p:spPr>
        </p:pic>
        <p:pic>
          <p:nvPicPr>
            <p:cNvPr id="10" name="圖片 9"/>
            <p:cNvPicPr/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27343" y="3244523"/>
              <a:ext cx="983615" cy="983615"/>
            </a:xfrm>
            <a:prstGeom prst="rect">
              <a:avLst/>
            </a:prstGeom>
            <a:ln w="38100">
              <a:solidFill>
                <a:sysClr val="window" lastClr="FFFFFF"/>
              </a:solidFill>
            </a:ln>
          </p:spPr>
        </p:pic>
        <p:pic>
          <p:nvPicPr>
            <p:cNvPr id="11" name="圖片 10"/>
            <p:cNvPicPr/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39444" y="3250652"/>
              <a:ext cx="983615" cy="983615"/>
            </a:xfrm>
            <a:prstGeom prst="rect">
              <a:avLst/>
            </a:prstGeom>
            <a:ln w="38100">
              <a:solidFill>
                <a:sysClr val="window" lastClr="FFFFFF"/>
              </a:solidFill>
            </a:ln>
          </p:spPr>
        </p:pic>
        <p:pic>
          <p:nvPicPr>
            <p:cNvPr id="12" name="圖片 11"/>
            <p:cNvPicPr/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8256" y="4406402"/>
              <a:ext cx="990600" cy="990600"/>
            </a:xfrm>
            <a:prstGeom prst="rect">
              <a:avLst/>
            </a:prstGeom>
            <a:ln w="38100">
              <a:solidFill>
                <a:sysClr val="window" lastClr="FFFFFF"/>
              </a:solidFill>
            </a:ln>
          </p:spPr>
        </p:pic>
        <p:pic>
          <p:nvPicPr>
            <p:cNvPr id="13" name="圖片 12"/>
            <p:cNvPicPr/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20356" y="4409894"/>
              <a:ext cx="983615" cy="983615"/>
            </a:xfrm>
            <a:prstGeom prst="rect">
              <a:avLst/>
            </a:prstGeom>
            <a:ln w="38100">
              <a:solidFill>
                <a:sysClr val="window" lastClr="FFFFFF"/>
              </a:solidFill>
            </a:ln>
          </p:spPr>
        </p:pic>
        <p:pic>
          <p:nvPicPr>
            <p:cNvPr id="14" name="圖片 13"/>
            <p:cNvPicPr/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39444" y="4416562"/>
              <a:ext cx="989965" cy="989965"/>
            </a:xfrm>
            <a:prstGeom prst="rect">
              <a:avLst/>
            </a:prstGeom>
            <a:ln w="38100">
              <a:solidFill>
                <a:sysClr val="window" lastClr="FFFFFF"/>
              </a:solidFill>
            </a:ln>
          </p:spPr>
        </p:pic>
      </p:grpSp>
      <p:sp>
        <p:nvSpPr>
          <p:cNvPr id="15" name="文字方塊 14"/>
          <p:cNvSpPr txBox="1"/>
          <p:nvPr/>
        </p:nvSpPr>
        <p:spPr>
          <a:xfrm>
            <a:off x="169377" y="5996676"/>
            <a:ext cx="118532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此專題使用的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DES</a:t>
            </a:r>
            <a:r>
              <a:rPr lang="zh-TW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加解密演算法，加密上在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SoC</a:t>
            </a:r>
            <a:r>
              <a:rPr lang="zh-TW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系統上比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software</a:t>
            </a:r>
            <a:r>
              <a:rPr lang="zh-TW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速度提升了</a:t>
            </a:r>
            <a:r>
              <a:rPr lang="en-US" altLang="zh-TW" sz="16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33.97</a:t>
            </a:r>
            <a:r>
              <a:rPr lang="zh-TW" altLang="zh-TW" sz="16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倍</a:t>
            </a:r>
            <a:r>
              <a:rPr lang="zh-TW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，解密上提升了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29.75</a:t>
            </a:r>
            <a:r>
              <a:rPr lang="zh-TW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倍，確實達到了目的。</a:t>
            </a:r>
            <a:endParaRPr lang="zh-TW" altLang="en-US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81188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30E759-E318-4697-8E7E-DF793BE6E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8764"/>
          </a:xfrm>
        </p:spPr>
        <p:txBody>
          <a:bodyPr>
            <a:normAutofit/>
          </a:bodyPr>
          <a:lstStyle/>
          <a:p>
            <a:r>
              <a:rPr lang="en-US" altLang="zh-TW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zh-TW" alt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B5F84DA-5117-4941-B74B-87F4010C9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33888"/>
            <a:ext cx="11074225" cy="485160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個人簡介</a:t>
            </a:r>
            <a:endParaRPr lang="en-US" altLang="zh-TW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論文研究</a:t>
            </a:r>
            <a:endParaRPr lang="en-US" altLang="zh-TW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教育性晶片下線經驗 </a:t>
            </a:r>
            <a:endParaRPr lang="en-US" altLang="zh-TW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>
              <a:lnSpc>
                <a:spcPct val="150000"/>
              </a:lnSpc>
            </a:pPr>
            <a:r>
              <a:rPr lang="en-US" altLang="zh-TW" sz="1800" u="sng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T18-109B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The Implementation of a Symmetric Encryption Algorithm Based on DES </a:t>
            </a:r>
            <a:r>
              <a:rPr lang="en-US" altLang="zh-TW" sz="1800" i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(2020.04)</a:t>
            </a:r>
          </a:p>
          <a:p>
            <a:pPr lvl="1">
              <a:lnSpc>
                <a:spcPct val="150000"/>
              </a:lnSpc>
            </a:pPr>
            <a:r>
              <a:rPr lang="en-US" altLang="zh-TW" sz="1800" u="sng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U18-109C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Automatic String Matching Engine (2020 CIC contest) </a:t>
            </a:r>
            <a:r>
              <a:rPr lang="en-US" altLang="zh-TW" sz="1800" i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(2020.08)</a:t>
            </a:r>
            <a:endParaRPr lang="en-US" altLang="zh-TW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專案與專題成果</a:t>
            </a:r>
            <a:endParaRPr lang="en-US" altLang="zh-TW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>
              <a:lnSpc>
                <a:spcPct val="150000"/>
              </a:lnSpc>
            </a:pP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Based On SoC Image Encryption and Decryption System Hardware and Software Co-design </a:t>
            </a:r>
            <a:r>
              <a:rPr lang="en-US" altLang="zh-TW" sz="1800" i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(2020.06)</a:t>
            </a:r>
          </a:p>
          <a:p>
            <a:pPr lvl="1">
              <a:lnSpc>
                <a:spcPct val="150000"/>
              </a:lnSpc>
            </a:pP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 16-bit RISC Computer Implementation </a:t>
            </a:r>
            <a:r>
              <a:rPr lang="en-US" altLang="zh-TW" sz="1800" i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(2019.12)</a:t>
            </a:r>
          </a:p>
          <a:p>
            <a:pPr>
              <a:lnSpc>
                <a:spcPct val="150000"/>
              </a:lnSpc>
            </a:pP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其他相關證書</a:t>
            </a:r>
          </a:p>
        </p:txBody>
      </p:sp>
    </p:spTree>
    <p:extLst>
      <p:ext uri="{BB962C8B-B14F-4D97-AF65-F5344CB8AC3E}">
        <p14:creationId xmlns:p14="http://schemas.microsoft.com/office/powerpoint/2010/main" val="34114902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07471" y="443362"/>
            <a:ext cx="10267474" cy="653143"/>
          </a:xfrm>
        </p:spPr>
        <p:txBody>
          <a:bodyPr>
            <a:normAutofit/>
          </a:bodyPr>
          <a:lstStyle/>
          <a:p>
            <a:r>
              <a:rPr lang="en-US" altLang="zh-TW" sz="3600" dirty="0">
                <a:solidFill>
                  <a:schemeClr val="accent1">
                    <a:lumMod val="75000"/>
                  </a:schemeClr>
                </a:solidFill>
              </a:rPr>
              <a:t>A 16-bits RISC Computer Implement </a:t>
            </a:r>
            <a:r>
              <a:rPr lang="en-US" altLang="zh-TW" sz="3600" i="1" dirty="0">
                <a:solidFill>
                  <a:schemeClr val="accent1">
                    <a:lumMod val="75000"/>
                  </a:schemeClr>
                </a:solidFill>
              </a:rPr>
              <a:t>(2019.12)</a:t>
            </a:r>
            <a:endParaRPr lang="zh-TW" altLang="en-US" sz="36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07471" y="1096506"/>
            <a:ext cx="5516047" cy="1441422"/>
          </a:xfrm>
        </p:spPr>
        <p:txBody>
          <a:bodyPr/>
          <a:lstStyle/>
          <a:p>
            <a:r>
              <a:rPr lang="en-US" altLang="zh-TW" sz="2400" dirty="0">
                <a:solidFill>
                  <a:schemeClr val="tx1"/>
                </a:solidFill>
              </a:rPr>
              <a:t>Post-simulation: PASS</a:t>
            </a:r>
          </a:p>
          <a:p>
            <a:r>
              <a:rPr lang="en-US" altLang="zh-TW" sz="2400" dirty="0">
                <a:solidFill>
                  <a:schemeClr val="tx1"/>
                </a:solidFill>
              </a:rPr>
              <a:t>Timing constraints: PASS</a:t>
            </a:r>
          </a:p>
          <a:p>
            <a:r>
              <a:rPr lang="en-US" altLang="zh-TW" sz="2400" dirty="0">
                <a:solidFill>
                  <a:schemeClr val="tx1"/>
                </a:solidFill>
              </a:rPr>
              <a:t>Max frequency: 134.488 MHz</a:t>
            </a:r>
            <a:endParaRPr lang="zh-TW" altLang="en-US" sz="2400" dirty="0">
              <a:solidFill>
                <a:schemeClr val="tx1"/>
              </a:solidFill>
            </a:endParaRPr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8DEE06-0949-4502-A040-C158320EF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20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444" y="2601723"/>
            <a:ext cx="5637710" cy="3351208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260" y="5146214"/>
            <a:ext cx="3275706" cy="94185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230661"/>
            <a:ext cx="3928849" cy="3768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6408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30E759-E318-4697-8E7E-DF793BE6E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8764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其他相關證書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B5F84DA-5117-4941-B74B-87F4010C9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3889"/>
            <a:ext cx="10515600" cy="2060154"/>
          </a:xfrm>
        </p:spPr>
        <p:txBody>
          <a:bodyPr/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TSRI 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晶片設計實做課程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Cell-Based</a:t>
            </a:r>
            <a:r>
              <a:rPr lang="zh-TW" altLang="en-US" sz="20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數位晶片設計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與實作 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(105 hours)</a:t>
            </a:r>
            <a:r>
              <a: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(2020.08)</a:t>
            </a:r>
          </a:p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 Prize of Self-driving System project contest </a:t>
            </a:r>
            <a:r>
              <a:rPr lang="en-US" altLang="zh-TW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zh-TW" altLang="en-US" sz="2000" i="1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校內</a:t>
            </a:r>
            <a:r>
              <a:rPr lang="zh-TW" alt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2020.01) </a:t>
            </a:r>
          </a:p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TSRI Logic Synthesis with </a:t>
            </a:r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Compiler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(21 hours) </a:t>
            </a:r>
            <a:r>
              <a:rPr lang="en-US" altLang="zh-TW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(2019.08)</a:t>
            </a:r>
          </a:p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TSRI Cell-Based IC Physical Design and Verification with </a:t>
            </a:r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 Compiler 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(21 hours)</a:t>
            </a:r>
            <a:r>
              <a: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(2019.08)</a:t>
            </a:r>
            <a:endParaRPr lang="zh-TW" altLang="en-US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ISNST Second Prize of Poster Competition Award </a:t>
            </a:r>
            <a:r>
              <a:rPr lang="en-US" altLang="zh-TW" sz="2000" i="1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en-US" sz="2000" i="1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校外</a:t>
            </a:r>
            <a:r>
              <a:rPr lang="en-US" altLang="zh-TW" sz="2000" i="1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-</a:t>
            </a:r>
            <a:r>
              <a:rPr lang="zh-TW" altLang="en-US" sz="2000" i="1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大學專題</a:t>
            </a:r>
            <a:r>
              <a:rPr lang="en-US" altLang="zh-TW" sz="2000" i="1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2018) </a:t>
            </a:r>
            <a:endParaRPr lang="zh-TW" altLang="en-US" sz="2000" i="1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F9738A2F-C0F0-4028-8475-AB432A9DC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2519" y="6310312"/>
            <a:ext cx="2743200" cy="365125"/>
          </a:xfrm>
        </p:spPr>
        <p:txBody>
          <a:bodyPr/>
          <a:lstStyle/>
          <a:p>
            <a:fld id="{90410F78-7A0E-4146-87B7-0FA63EE79BA7}" type="slidenum">
              <a:rPr lang="zh-TW" altLang="en-US" smtClean="0"/>
              <a:t>21</a:t>
            </a:fld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C716E2E-24A2-42C9-832F-209BDCD7145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92" y="3433377"/>
            <a:ext cx="3152503" cy="2364377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F859DFB-E3E0-4D04-AC89-300F469B857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592511" y="3564358"/>
            <a:ext cx="2803217" cy="210241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2265E9B0-5605-4CD2-A671-6A7B1B2E5A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7448" y="3785124"/>
            <a:ext cx="1341287" cy="1773969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D9FA1381-7BFF-4125-883B-B655980C11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9502" y="3778949"/>
            <a:ext cx="1329266" cy="1765609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B66DC4DE-F132-40B8-AA36-83B6492976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83475" y="3785124"/>
            <a:ext cx="1341287" cy="1783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5492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B5F84DA-5117-4941-B74B-87F4010C9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25751"/>
            <a:ext cx="10515600" cy="739954"/>
          </a:xfrm>
        </p:spPr>
        <p:txBody>
          <a:bodyPr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altLang="zh-TW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Thank you for your attention.</a:t>
            </a:r>
            <a:endParaRPr lang="zh-TW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54C43251-B323-4F19-914F-34DFBE8FB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0576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30E759-E318-4697-8E7E-DF793BE6E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9135"/>
            <a:ext cx="10515600" cy="868764"/>
          </a:xfrm>
        </p:spPr>
        <p:txBody>
          <a:bodyPr>
            <a:normAutofit/>
          </a:bodyPr>
          <a:lstStyle/>
          <a:p>
            <a:pPr algn="ctr"/>
            <a:r>
              <a:rPr lang="zh-TW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個人簡介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CFA1B05F-848B-4278-9972-538C18CB4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3</a:t>
            </a:fld>
            <a:endParaRPr lang="zh-TW" altLang="en-US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B33A9310-7C91-4CB5-822B-41534A49FF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8760084"/>
              </p:ext>
            </p:extLst>
          </p:nvPr>
        </p:nvGraphicFramePr>
        <p:xfrm>
          <a:off x="542334" y="1002689"/>
          <a:ext cx="7631669" cy="550077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9346">
                  <a:extLst>
                    <a:ext uri="{9D8B030D-6E8A-4147-A177-3AD203B41FA5}">
                      <a16:colId xmlns:a16="http://schemas.microsoft.com/office/drawing/2014/main" val="2546107825"/>
                    </a:ext>
                  </a:extLst>
                </a:gridCol>
                <a:gridCol w="800888">
                  <a:extLst>
                    <a:ext uri="{9D8B030D-6E8A-4147-A177-3AD203B41FA5}">
                      <a16:colId xmlns:a16="http://schemas.microsoft.com/office/drawing/2014/main" val="271470897"/>
                    </a:ext>
                  </a:extLst>
                </a:gridCol>
                <a:gridCol w="5361435">
                  <a:extLst>
                    <a:ext uri="{9D8B030D-6E8A-4147-A177-3AD203B41FA5}">
                      <a16:colId xmlns:a16="http://schemas.microsoft.com/office/drawing/2014/main" val="4143360770"/>
                    </a:ext>
                  </a:extLst>
                </a:gridCol>
              </a:tblGrid>
              <a:tr h="351547">
                <a:tc gridSpan="3">
                  <a:txBody>
                    <a:bodyPr/>
                    <a:lstStyle/>
                    <a:p>
                      <a:pPr marL="285750" indent="-285750" algn="l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6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基本資料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664833"/>
                  </a:ext>
                </a:extLst>
              </a:tr>
              <a:tr h="351547">
                <a:tc>
                  <a:txBody>
                    <a:bodyPr/>
                    <a:lstStyle/>
                    <a:p>
                      <a:pPr algn="l"/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姓名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陳思云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9150646"/>
                  </a:ext>
                </a:extLst>
              </a:tr>
              <a:tr h="351547">
                <a:tc>
                  <a:txBody>
                    <a:bodyPr/>
                    <a:lstStyle/>
                    <a:p>
                      <a:pPr algn="l"/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信箱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catloveu07@gmail.com</a:t>
                      </a: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1336227"/>
                  </a:ext>
                </a:extLst>
              </a:tr>
              <a:tr h="351547">
                <a:tc>
                  <a:txBody>
                    <a:bodyPr/>
                    <a:lstStyle/>
                    <a:p>
                      <a:pPr algn="l"/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目前科系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國立台灣科技大學 電子工程所 計算機組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9211617"/>
                  </a:ext>
                </a:extLst>
              </a:tr>
              <a:tr h="351547">
                <a:tc>
                  <a:txBody>
                    <a:bodyPr/>
                    <a:lstStyle/>
                    <a:p>
                      <a:pPr algn="l"/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在校成績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600" dirty="0">
                          <a:solidFill>
                            <a:schemeClr val="accent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碩士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6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平均</a:t>
                      </a:r>
                      <a:r>
                        <a:rPr lang="en-US" altLang="zh-TW" sz="16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GPA:</a:t>
                      </a:r>
                      <a:r>
                        <a:rPr lang="zh-TW" altLang="en-US" sz="16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600" b="1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4.2</a:t>
                      </a:r>
                      <a:endParaRPr lang="zh-TW" altLang="en-US" sz="16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58652748"/>
                  </a:ext>
                </a:extLst>
              </a:tr>
              <a:tr h="328206">
                <a:tc>
                  <a:txBody>
                    <a:bodyPr/>
                    <a:lstStyle/>
                    <a:p>
                      <a:pPr algn="l"/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600" dirty="0">
                          <a:solidFill>
                            <a:schemeClr val="accent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學士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6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平均</a:t>
                      </a:r>
                      <a:r>
                        <a:rPr lang="en-US" altLang="zh-TW" sz="16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:</a:t>
                      </a:r>
                      <a:r>
                        <a:rPr lang="zh-TW" altLang="en-US" sz="16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6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85</a:t>
                      </a:r>
                      <a:r>
                        <a:rPr lang="zh-TW" altLang="en-US" sz="16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   排名</a:t>
                      </a:r>
                      <a:r>
                        <a:rPr lang="en-US" altLang="zh-TW" sz="16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:</a:t>
                      </a:r>
                      <a:r>
                        <a:rPr lang="zh-TW" altLang="en-US" sz="16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6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</a:t>
                      </a:r>
                    </a:p>
                    <a:p>
                      <a:endParaRPr lang="zh-TW" altLang="en-US" sz="16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80936742"/>
                  </a:ext>
                </a:extLst>
              </a:tr>
              <a:tr h="351547">
                <a:tc gridSpan="3">
                  <a:txBody>
                    <a:bodyPr/>
                    <a:lstStyle/>
                    <a:p>
                      <a:pPr marL="285750" indent="-285750" algn="l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6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專業領域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869082"/>
                  </a:ext>
                </a:extLst>
              </a:tr>
              <a:tr h="351547">
                <a:tc>
                  <a:txBody>
                    <a:bodyPr/>
                    <a:lstStyle/>
                    <a:p>
                      <a:pPr algn="l"/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指導教授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6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林銘波</a:t>
                      </a: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教授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4938751"/>
                  </a:ext>
                </a:extLst>
              </a:tr>
              <a:tr h="351547">
                <a:tc>
                  <a:txBody>
                    <a:bodyPr/>
                    <a:lstStyle/>
                    <a:p>
                      <a:pPr algn="l"/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研究領域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數位</a:t>
                      </a: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IC</a:t>
                      </a: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電路設計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3946310"/>
                  </a:ext>
                </a:extLst>
              </a:tr>
              <a:tr h="351547">
                <a:tc>
                  <a:txBody>
                    <a:bodyPr/>
                    <a:lstStyle/>
                    <a:p>
                      <a:pPr algn="l"/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研究方向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Data security and Cryptography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0988933"/>
                  </a:ext>
                </a:extLst>
              </a:tr>
              <a:tr h="351547">
                <a:tc>
                  <a:txBody>
                    <a:bodyPr/>
                    <a:lstStyle/>
                    <a:p>
                      <a:pPr algn="l"/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專長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Verilog</a:t>
                      </a:r>
                      <a:r>
                        <a:rPr lang="zh-TW" altLang="en-US" sz="16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6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</a:t>
                      </a:r>
                      <a:r>
                        <a:rPr lang="zh-TW" altLang="en-US" sz="16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6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(OS)Linux</a:t>
                      </a:r>
                      <a:r>
                        <a:rPr lang="zh-TW" altLang="en-US" sz="16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6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Virtuoso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4829588"/>
                  </a:ext>
                </a:extLst>
              </a:tr>
              <a:tr h="351547">
                <a:tc rowSpan="2">
                  <a:txBody>
                    <a:bodyPr/>
                    <a:lstStyle/>
                    <a:p>
                      <a:pPr algn="l"/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Tools</a:t>
                      </a: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Xilinx ISE (Isim)</a:t>
                      </a: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6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NC Verilog</a:t>
                      </a:r>
                      <a:r>
                        <a:rPr lang="zh-TW" altLang="en-US" sz="16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Design Compiler</a:t>
                      </a: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IC</a:t>
                      </a:r>
                      <a:r>
                        <a:rPr lang="en-US" altLang="zh-TW" sz="1600" baseline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Compiler</a:t>
                      </a: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689117"/>
                  </a:ext>
                </a:extLst>
              </a:tr>
              <a:tr h="351547">
                <a:tc vMerge="1">
                  <a:txBody>
                    <a:bodyPr/>
                    <a:lstStyle/>
                    <a:p>
                      <a:pPr algn="l"/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Xilinx Vivado</a:t>
                      </a:r>
                      <a:r>
                        <a:rPr lang="zh-TW" altLang="en-US" sz="16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6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Verdi</a:t>
                      </a: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761937"/>
                  </a:ext>
                </a:extLst>
              </a:tr>
              <a:tr h="351547">
                <a:tc>
                  <a:txBody>
                    <a:bodyPr/>
                    <a:lstStyle/>
                    <a:p>
                      <a:pPr algn="l"/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碩士相關課程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/>
                        <a:t>FPGA</a:t>
                      </a:r>
                      <a:r>
                        <a:rPr lang="zh-TW" altLang="en-US" sz="1600" b="1" dirty="0"/>
                        <a:t>系統設計實務</a:t>
                      </a:r>
                      <a:r>
                        <a:rPr lang="en-US" altLang="zh-TW" sz="1600" b="1" dirty="0"/>
                        <a:t>(</a:t>
                      </a:r>
                      <a:r>
                        <a:rPr lang="en-US" altLang="zh-TW" sz="1600" b="1" dirty="0">
                          <a:solidFill>
                            <a:srgbClr val="FF0000"/>
                          </a:solidFill>
                        </a:rPr>
                        <a:t>A+</a:t>
                      </a:r>
                      <a:r>
                        <a:rPr lang="en-US" altLang="zh-TW" sz="1600" b="1" dirty="0"/>
                        <a:t>)</a:t>
                      </a:r>
                      <a:r>
                        <a:rPr lang="en-US" altLang="zh-TW" sz="1600" b="0" dirty="0"/>
                        <a:t>/</a:t>
                      </a:r>
                      <a:r>
                        <a:rPr lang="zh-TW" altLang="en-US" sz="1600" dirty="0"/>
                        <a:t>高等計算機組結構</a:t>
                      </a:r>
                      <a:r>
                        <a:rPr lang="en-US" altLang="zh-TW" sz="1600" dirty="0"/>
                        <a:t>(</a:t>
                      </a:r>
                      <a:r>
                        <a:rPr lang="en-US" altLang="zh-TW" sz="1600" dirty="0">
                          <a:solidFill>
                            <a:srgbClr val="FF0000"/>
                          </a:solidFill>
                        </a:rPr>
                        <a:t>A</a:t>
                      </a:r>
                      <a:r>
                        <a:rPr lang="en-US" altLang="zh-TW" sz="1600" dirty="0"/>
                        <a:t>)/</a:t>
                      </a:r>
                      <a:r>
                        <a:rPr lang="zh-TW" altLang="en-US" sz="1600" dirty="0"/>
                        <a:t>軟硬體共同設計</a:t>
                      </a:r>
                      <a:r>
                        <a:rPr lang="en-US" altLang="zh-TW" sz="1600" dirty="0"/>
                        <a:t>(</a:t>
                      </a:r>
                      <a:r>
                        <a:rPr lang="en-US" altLang="zh-TW" sz="1600" dirty="0">
                          <a:solidFill>
                            <a:srgbClr val="FF0000"/>
                          </a:solidFill>
                        </a:rPr>
                        <a:t>A-</a:t>
                      </a:r>
                      <a:r>
                        <a:rPr lang="en-US" altLang="zh-TW" sz="1600" dirty="0"/>
                        <a:t>)/</a:t>
                      </a:r>
                      <a:endParaRPr lang="zh-TW" altLang="en-US" sz="1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8578668"/>
                  </a:ext>
                </a:extLst>
              </a:tr>
              <a:tr h="351547">
                <a:tc>
                  <a:txBody>
                    <a:bodyPr/>
                    <a:lstStyle/>
                    <a:p>
                      <a:pPr algn="l"/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/>
                        <a:t>VLSI(</a:t>
                      </a:r>
                      <a:r>
                        <a:rPr lang="en-US" altLang="zh-TW" sz="1600" dirty="0">
                          <a:solidFill>
                            <a:srgbClr val="FF0000"/>
                          </a:solidFill>
                        </a:rPr>
                        <a:t>A+</a:t>
                      </a:r>
                      <a:r>
                        <a:rPr lang="en-US" altLang="zh-TW" sz="1600" dirty="0"/>
                        <a:t>)/</a:t>
                      </a:r>
                      <a:r>
                        <a:rPr lang="zh-TW" altLang="en-US" sz="1600" dirty="0"/>
                        <a:t>超大型積體電路測試與可測試性設計</a:t>
                      </a:r>
                      <a:r>
                        <a:rPr lang="en-US" altLang="zh-TW" sz="1600" dirty="0"/>
                        <a:t>(</a:t>
                      </a:r>
                      <a:r>
                        <a:rPr lang="en-US" altLang="zh-TW" sz="1600" dirty="0">
                          <a:solidFill>
                            <a:srgbClr val="FF0000"/>
                          </a:solidFill>
                        </a:rPr>
                        <a:t>A+</a:t>
                      </a:r>
                      <a:r>
                        <a:rPr lang="en-US" altLang="zh-TW" sz="1600" dirty="0"/>
                        <a:t>)</a:t>
                      </a:r>
                      <a:endParaRPr lang="zh-TW" altLang="en-US" sz="1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644324"/>
                  </a:ext>
                </a:extLst>
              </a:tr>
            </a:tbl>
          </a:graphicData>
        </a:graphic>
      </p:graphicFrame>
      <p:pic>
        <p:nvPicPr>
          <p:cNvPr id="6" name="圖片 5">
            <a:extLst>
              <a:ext uri="{FF2B5EF4-FFF2-40B4-BE49-F238E27FC236}">
                <a16:creationId xmlns:a16="http://schemas.microsoft.com/office/drawing/2014/main" id="{247951C7-EF5C-4062-8380-D93983D03B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7597" y="1482198"/>
            <a:ext cx="3440228" cy="45869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59" b="36498"/>
          <a:stretch/>
        </p:blipFill>
        <p:spPr>
          <a:xfrm>
            <a:off x="6442264" y="1081461"/>
            <a:ext cx="1883553" cy="27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698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30E759-E318-4697-8E7E-DF793BE6E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7654"/>
            <a:ext cx="6912969" cy="868764"/>
          </a:xfrm>
        </p:spPr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論文研究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B5F84DA-5117-4941-B74B-87F4010C9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80743"/>
            <a:ext cx="10515600" cy="85173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Message confidentiality and data integrity.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FAF3311-72D8-40D1-AA31-83A23BA81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4</a:t>
            </a:fld>
            <a:endParaRPr lang="zh-TW" altLang="en-US"/>
          </a:p>
        </p:txBody>
      </p:sp>
      <p:pic>
        <p:nvPicPr>
          <p:cNvPr id="5" name="內容版面配置區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520" y="1591288"/>
            <a:ext cx="6613388" cy="2089607"/>
          </a:xfrm>
          <a:prstGeom prst="rect">
            <a:avLst/>
          </a:prstGeom>
        </p:spPr>
      </p:pic>
      <p:grpSp>
        <p:nvGrpSpPr>
          <p:cNvPr id="6" name="群組 5"/>
          <p:cNvGrpSpPr/>
          <p:nvPr/>
        </p:nvGrpSpPr>
        <p:grpSpPr>
          <a:xfrm>
            <a:off x="808015" y="4198057"/>
            <a:ext cx="7605439" cy="1971134"/>
            <a:chOff x="1463040" y="3774953"/>
            <a:chExt cx="7287517" cy="1840124"/>
          </a:xfrm>
        </p:grpSpPr>
        <p:grpSp>
          <p:nvGrpSpPr>
            <p:cNvPr id="7" name="群組 6"/>
            <p:cNvGrpSpPr/>
            <p:nvPr/>
          </p:nvGrpSpPr>
          <p:grpSpPr>
            <a:xfrm>
              <a:off x="1463040" y="4233994"/>
              <a:ext cx="7287517" cy="1186897"/>
              <a:chOff x="1114697" y="2692579"/>
              <a:chExt cx="7287517" cy="1186897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1114697" y="2903220"/>
                <a:ext cx="400594" cy="661851"/>
              </a:xfrm>
              <a:prstGeom prst="rect">
                <a:avLst/>
              </a:pr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/>
                  <a:t>M</a:t>
                </a:r>
                <a:endParaRPr lang="zh-TW" altLang="en-US" dirty="0"/>
              </a:p>
            </p:txBody>
          </p:sp>
          <p:sp>
            <p:nvSpPr>
              <p:cNvPr id="13" name="流程圖: 替代程序 12"/>
              <p:cNvSpPr/>
              <p:nvPr/>
            </p:nvSpPr>
            <p:spPr>
              <a:xfrm>
                <a:off x="1931125" y="3221082"/>
                <a:ext cx="365760" cy="374468"/>
              </a:xfrm>
              <a:prstGeom prst="flowChartAlternateProcess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/>
                  <a:t>F</a:t>
                </a:r>
                <a:endParaRPr lang="zh-TW" altLang="en-US" dirty="0"/>
              </a:p>
            </p:txBody>
          </p:sp>
          <p:sp>
            <p:nvSpPr>
              <p:cNvPr id="14" name="橢圓 13"/>
              <p:cNvSpPr/>
              <p:nvPr/>
            </p:nvSpPr>
            <p:spPr>
              <a:xfrm>
                <a:off x="2712719" y="2903220"/>
                <a:ext cx="391885" cy="391885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700" dirty="0"/>
                  <a:t>||</a:t>
                </a:r>
                <a:endParaRPr lang="zh-TW" altLang="en-US" sz="700" dirty="0"/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547063" y="2692579"/>
                <a:ext cx="400594" cy="661851"/>
              </a:xfrm>
              <a:prstGeom prst="rect">
                <a:avLst/>
              </a:pr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/>
                  <a:t>M</a:t>
                </a:r>
                <a:endParaRPr lang="zh-TW" altLang="en-US" dirty="0"/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3547609" y="3358241"/>
                <a:ext cx="398961" cy="235131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900" dirty="0"/>
                  <a:t>f(M)</a:t>
                </a:r>
                <a:endParaRPr lang="zh-TW" altLang="en-US" sz="900" dirty="0"/>
              </a:p>
            </p:txBody>
          </p:sp>
          <p:sp>
            <p:nvSpPr>
              <p:cNvPr id="17" name="流程圖: 替代程序 16"/>
              <p:cNvSpPr/>
              <p:nvPr/>
            </p:nvSpPr>
            <p:spPr>
              <a:xfrm>
                <a:off x="4390116" y="2920637"/>
                <a:ext cx="365760" cy="374468"/>
              </a:xfrm>
              <a:prstGeom prst="flowChartAlternateProcess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/>
                  <a:t>E</a:t>
                </a:r>
                <a:endParaRPr lang="zh-TW" altLang="en-US" dirty="0"/>
              </a:p>
            </p:txBody>
          </p:sp>
          <p:sp>
            <p:nvSpPr>
              <p:cNvPr id="18" name="流程圖: 替代程序 17"/>
              <p:cNvSpPr/>
              <p:nvPr/>
            </p:nvSpPr>
            <p:spPr>
              <a:xfrm>
                <a:off x="6095685" y="2920637"/>
                <a:ext cx="365760" cy="374468"/>
              </a:xfrm>
              <a:prstGeom prst="flowChartAlternateProcess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/>
                  <a:t>D</a:t>
                </a:r>
                <a:endParaRPr lang="zh-TW" altLang="en-US" dirty="0"/>
              </a:p>
            </p:txBody>
          </p:sp>
          <p:sp>
            <p:nvSpPr>
              <p:cNvPr id="19" name="流程圖: 替代程序 18"/>
              <p:cNvSpPr/>
              <p:nvPr/>
            </p:nvSpPr>
            <p:spPr>
              <a:xfrm>
                <a:off x="7736919" y="2692579"/>
                <a:ext cx="365760" cy="374468"/>
              </a:xfrm>
              <a:prstGeom prst="flowChartAlternateProcess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/>
                  <a:t>F</a:t>
                </a:r>
                <a:endParaRPr lang="zh-TW" altLang="en-US" dirty="0"/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6898885" y="2695844"/>
                <a:ext cx="400594" cy="661851"/>
              </a:xfrm>
              <a:prstGeom prst="rect">
                <a:avLst/>
              </a:pr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/>
                  <a:t>M</a:t>
                </a:r>
                <a:endParaRPr lang="zh-TW" altLang="en-US" dirty="0"/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6899431" y="3361506"/>
                <a:ext cx="398961" cy="235131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900" dirty="0"/>
                  <a:t>f(M)</a:t>
                </a:r>
                <a:endParaRPr lang="zh-TW" altLang="en-US" sz="900" dirty="0"/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5193425" y="2692579"/>
                <a:ext cx="464820" cy="900793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cxnSp>
            <p:nvCxnSpPr>
              <p:cNvPr id="23" name="直線單箭頭接點 22"/>
              <p:cNvCxnSpPr>
                <a:endCxn id="14" idx="1"/>
              </p:cNvCxnSpPr>
              <p:nvPr/>
            </p:nvCxnSpPr>
            <p:spPr>
              <a:xfrm flipV="1">
                <a:off x="1516380" y="2960610"/>
                <a:ext cx="1253729" cy="357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線單箭頭接點 23"/>
              <p:cNvCxnSpPr>
                <a:endCxn id="13" idx="1"/>
              </p:cNvCxnSpPr>
              <p:nvPr/>
            </p:nvCxnSpPr>
            <p:spPr>
              <a:xfrm>
                <a:off x="1513516" y="3408316"/>
                <a:ext cx="41760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肘形接點 24"/>
              <p:cNvCxnSpPr>
                <a:stCxn id="13" idx="3"/>
                <a:endCxn id="14" idx="2"/>
              </p:cNvCxnSpPr>
              <p:nvPr/>
            </p:nvCxnSpPr>
            <p:spPr>
              <a:xfrm flipV="1">
                <a:off x="2296885" y="3099163"/>
                <a:ext cx="415834" cy="309153"/>
              </a:xfrm>
              <a:prstGeom prst="bentConnector3">
                <a:avLst>
                  <a:gd name="adj1" fmla="val 50000"/>
                </a:avLst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線單箭頭接點 25"/>
              <p:cNvCxnSpPr/>
              <p:nvPr/>
            </p:nvCxnSpPr>
            <p:spPr>
              <a:xfrm>
                <a:off x="3120224" y="3099162"/>
                <a:ext cx="426886" cy="217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線單箭頭接點 26"/>
              <p:cNvCxnSpPr/>
              <p:nvPr/>
            </p:nvCxnSpPr>
            <p:spPr>
              <a:xfrm>
                <a:off x="3959574" y="3107871"/>
                <a:ext cx="426886" cy="217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直線單箭頭接點 27"/>
              <p:cNvCxnSpPr/>
              <p:nvPr/>
            </p:nvCxnSpPr>
            <p:spPr>
              <a:xfrm>
                <a:off x="4771449" y="3105693"/>
                <a:ext cx="426886" cy="217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線單箭頭接點 28"/>
              <p:cNvCxnSpPr/>
              <p:nvPr/>
            </p:nvCxnSpPr>
            <p:spPr>
              <a:xfrm>
                <a:off x="5658245" y="3109502"/>
                <a:ext cx="426886" cy="217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線單箭頭接點 29"/>
              <p:cNvCxnSpPr/>
              <p:nvPr/>
            </p:nvCxnSpPr>
            <p:spPr>
              <a:xfrm>
                <a:off x="6471999" y="3105693"/>
                <a:ext cx="426886" cy="217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直線單箭頭接點 30"/>
              <p:cNvCxnSpPr/>
              <p:nvPr/>
            </p:nvCxnSpPr>
            <p:spPr>
              <a:xfrm>
                <a:off x="7310033" y="2877635"/>
                <a:ext cx="426886" cy="217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線單箭頭接點 31"/>
              <p:cNvCxnSpPr>
                <a:stCxn id="19" idx="2"/>
              </p:cNvCxnSpPr>
              <p:nvPr/>
            </p:nvCxnSpPr>
            <p:spPr>
              <a:xfrm>
                <a:off x="7919799" y="3067047"/>
                <a:ext cx="0" cy="22805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肘形接點 32"/>
              <p:cNvCxnSpPr>
                <a:stCxn id="21" idx="2"/>
              </p:cNvCxnSpPr>
              <p:nvPr/>
            </p:nvCxnSpPr>
            <p:spPr>
              <a:xfrm rot="5400000" flipH="1" flipV="1">
                <a:off x="7317455" y="3222972"/>
                <a:ext cx="155122" cy="592208"/>
              </a:xfrm>
              <a:prstGeom prst="bentConnector4">
                <a:avLst>
                  <a:gd name="adj1" fmla="val -147368"/>
                  <a:gd name="adj2" fmla="val 66842"/>
                </a:avLst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直線單箭頭接點 33"/>
              <p:cNvCxnSpPr/>
              <p:nvPr/>
            </p:nvCxnSpPr>
            <p:spPr>
              <a:xfrm flipV="1">
                <a:off x="4572996" y="3296550"/>
                <a:ext cx="0" cy="22805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直線單箭頭接點 34"/>
              <p:cNvCxnSpPr/>
              <p:nvPr/>
            </p:nvCxnSpPr>
            <p:spPr>
              <a:xfrm flipV="1">
                <a:off x="6284641" y="3296186"/>
                <a:ext cx="0" cy="22805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6" name="文字方塊 35"/>
              <p:cNvSpPr txBox="1"/>
              <p:nvPr/>
            </p:nvSpPr>
            <p:spPr>
              <a:xfrm>
                <a:off x="4432543" y="3498734"/>
                <a:ext cx="34015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/>
                  <a:t>K</a:t>
                </a:r>
                <a:r>
                  <a:rPr lang="en-US" altLang="zh-TW" sz="1200" baseline="-25000" dirty="0"/>
                  <a:t>2</a:t>
                </a:r>
                <a:endParaRPr lang="zh-TW" altLang="en-US" sz="1200" baseline="-25000" dirty="0"/>
              </a:p>
            </p:txBody>
          </p:sp>
          <p:sp>
            <p:nvSpPr>
              <p:cNvPr id="37" name="文字方塊 36"/>
              <p:cNvSpPr txBox="1"/>
              <p:nvPr/>
            </p:nvSpPr>
            <p:spPr>
              <a:xfrm>
                <a:off x="6152428" y="3498734"/>
                <a:ext cx="34015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/>
                  <a:t>K</a:t>
                </a:r>
                <a:r>
                  <a:rPr lang="en-US" altLang="zh-TW" sz="1200" baseline="-25000" dirty="0"/>
                  <a:t>2</a:t>
                </a:r>
                <a:endParaRPr lang="zh-TW" altLang="en-US" sz="1200" baseline="-25000" dirty="0"/>
              </a:p>
            </p:txBody>
          </p:sp>
          <p:sp>
            <p:nvSpPr>
              <p:cNvPr id="38" name="文字方塊 37"/>
              <p:cNvSpPr txBox="1"/>
              <p:nvPr/>
            </p:nvSpPr>
            <p:spPr>
              <a:xfrm>
                <a:off x="7656497" y="3295551"/>
                <a:ext cx="745717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050" dirty="0"/>
                  <a:t>compare</a:t>
                </a:r>
                <a:endParaRPr lang="zh-TW" altLang="en-US" sz="1050" dirty="0"/>
              </a:p>
            </p:txBody>
          </p:sp>
          <p:sp>
            <p:nvSpPr>
              <p:cNvPr id="39" name="文字方塊 38"/>
              <p:cNvSpPr txBox="1"/>
              <p:nvPr/>
            </p:nvSpPr>
            <p:spPr>
              <a:xfrm>
                <a:off x="4936758" y="3617866"/>
                <a:ext cx="99899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100" dirty="0"/>
                  <a:t>E(K,M||C(M))</a:t>
                </a:r>
                <a:endParaRPr lang="zh-TW" altLang="en-US" sz="1100" dirty="0"/>
              </a:p>
            </p:txBody>
          </p:sp>
        </p:grpSp>
        <p:cxnSp>
          <p:nvCxnSpPr>
            <p:cNvPr id="8" name="直線單箭頭接點 7"/>
            <p:cNvCxnSpPr/>
            <p:nvPr/>
          </p:nvCxnSpPr>
          <p:spPr>
            <a:xfrm flipV="1">
              <a:off x="2456813" y="5135894"/>
              <a:ext cx="0" cy="2280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" name="文字方塊 8"/>
            <p:cNvSpPr txBox="1"/>
            <p:nvPr/>
          </p:nvSpPr>
          <p:spPr>
            <a:xfrm>
              <a:off x="2316360" y="5338078"/>
              <a:ext cx="3401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/>
                <a:t>K</a:t>
              </a:r>
              <a:r>
                <a:rPr lang="en-US" altLang="zh-TW" sz="1200" baseline="-25000" dirty="0"/>
                <a:t>1</a:t>
              </a:r>
              <a:endParaRPr lang="zh-TW" altLang="en-US" sz="1200" baseline="-25000" dirty="0"/>
            </a:p>
          </p:txBody>
        </p:sp>
        <p:cxnSp>
          <p:nvCxnSpPr>
            <p:cNvPr id="10" name="直線單箭頭接點 9"/>
            <p:cNvCxnSpPr/>
            <p:nvPr/>
          </p:nvCxnSpPr>
          <p:spPr>
            <a:xfrm>
              <a:off x="8286036" y="4005936"/>
              <a:ext cx="0" cy="2280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文字方塊 10"/>
            <p:cNvSpPr txBox="1"/>
            <p:nvPr/>
          </p:nvSpPr>
          <p:spPr>
            <a:xfrm>
              <a:off x="8115957" y="3774953"/>
              <a:ext cx="3401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/>
                <a:t>K</a:t>
              </a:r>
              <a:r>
                <a:rPr lang="en-US" altLang="zh-TW" sz="1200" baseline="-25000" dirty="0"/>
                <a:t>1</a:t>
              </a:r>
              <a:endParaRPr lang="zh-TW" altLang="en-US" sz="1200" baseline="-25000" dirty="0"/>
            </a:p>
          </p:txBody>
        </p:sp>
      </p:grpSp>
      <p:sp>
        <p:nvSpPr>
          <p:cNvPr id="40" name="文字方塊 39"/>
          <p:cNvSpPr txBox="1"/>
          <p:nvPr/>
        </p:nvSpPr>
        <p:spPr>
          <a:xfrm>
            <a:off x="2092430" y="3738285"/>
            <a:ext cx="50045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solidFill>
                  <a:schemeClr val="bg2">
                    <a:lumMod val="50000"/>
                  </a:schemeClr>
                </a:solidFill>
              </a:rPr>
              <a:t>Fig.1 General symmetric message encryption and decryption flow</a:t>
            </a:r>
            <a:endParaRPr lang="zh-TW" alt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文字方塊 40"/>
          <p:cNvSpPr txBox="1"/>
          <p:nvPr/>
        </p:nvSpPr>
        <p:spPr>
          <a:xfrm>
            <a:off x="2190495" y="6169191"/>
            <a:ext cx="4700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solidFill>
                  <a:schemeClr val="bg2">
                    <a:lumMod val="50000"/>
                  </a:schemeClr>
                </a:solidFill>
              </a:rPr>
              <a:t>Fig.2 Message authentication and confidentiality architecture</a:t>
            </a:r>
            <a:endParaRPr lang="zh-TW" alt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流程圖: 替代程序 41"/>
          <p:cNvSpPr/>
          <p:nvPr/>
        </p:nvSpPr>
        <p:spPr>
          <a:xfrm>
            <a:off x="8200092" y="1518637"/>
            <a:ext cx="365760" cy="374468"/>
          </a:xfrm>
          <a:prstGeom prst="flowChartAlternateProcess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F</a:t>
            </a:r>
            <a:endParaRPr lang="zh-TW" altLang="en-US" dirty="0"/>
          </a:p>
        </p:txBody>
      </p:sp>
      <p:sp>
        <p:nvSpPr>
          <p:cNvPr id="43" name="文字方塊 42"/>
          <p:cNvSpPr txBox="1"/>
          <p:nvPr/>
        </p:nvSpPr>
        <p:spPr>
          <a:xfrm>
            <a:off x="8578914" y="1481863"/>
            <a:ext cx="31081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: Generating function of </a:t>
            </a:r>
          </a:p>
          <a:p>
            <a:r>
              <a:rPr lang="en-US" altLang="zh-TW" dirty="0"/>
              <a:t>  message-authentication code</a:t>
            </a:r>
            <a:endParaRPr lang="zh-TW" altLang="en-US" dirty="0"/>
          </a:p>
        </p:txBody>
      </p:sp>
      <p:sp>
        <p:nvSpPr>
          <p:cNvPr id="44" name="矩形 43"/>
          <p:cNvSpPr/>
          <p:nvPr/>
        </p:nvSpPr>
        <p:spPr>
          <a:xfrm>
            <a:off x="8193561" y="742584"/>
            <a:ext cx="400594" cy="661851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M</a:t>
            </a:r>
            <a:endParaRPr lang="zh-TW" altLang="en-US" dirty="0"/>
          </a:p>
        </p:txBody>
      </p:sp>
      <p:sp>
        <p:nvSpPr>
          <p:cNvPr id="45" name="文字方塊 44"/>
          <p:cNvSpPr txBox="1"/>
          <p:nvPr/>
        </p:nvSpPr>
        <p:spPr>
          <a:xfrm>
            <a:off x="8600686" y="875453"/>
            <a:ext cx="1125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: Message</a:t>
            </a:r>
            <a:endParaRPr lang="zh-TW" altLang="en-US" dirty="0"/>
          </a:p>
        </p:txBody>
      </p:sp>
      <p:sp>
        <p:nvSpPr>
          <p:cNvPr id="46" name="矩形 45"/>
          <p:cNvSpPr/>
          <p:nvPr/>
        </p:nvSpPr>
        <p:spPr>
          <a:xfrm>
            <a:off x="8174251" y="2165614"/>
            <a:ext cx="398961" cy="2351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900" dirty="0"/>
              <a:t>f(M)</a:t>
            </a:r>
            <a:endParaRPr lang="zh-TW" altLang="en-US" sz="900" dirty="0"/>
          </a:p>
        </p:txBody>
      </p:sp>
      <p:sp>
        <p:nvSpPr>
          <p:cNvPr id="47" name="文字方塊 46"/>
          <p:cNvSpPr txBox="1"/>
          <p:nvPr/>
        </p:nvSpPr>
        <p:spPr>
          <a:xfrm>
            <a:off x="8583766" y="2098986"/>
            <a:ext cx="3060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: Message-authentication code</a:t>
            </a:r>
            <a:endParaRPr lang="zh-TW" altLang="en-US" dirty="0"/>
          </a:p>
        </p:txBody>
      </p:sp>
      <p:sp>
        <p:nvSpPr>
          <p:cNvPr id="48" name="流程圖: 替代程序 47"/>
          <p:cNvSpPr/>
          <p:nvPr/>
        </p:nvSpPr>
        <p:spPr>
          <a:xfrm>
            <a:off x="8230574" y="2612415"/>
            <a:ext cx="365760" cy="374468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E</a:t>
            </a:r>
            <a:endParaRPr lang="zh-TW" altLang="en-US" dirty="0"/>
          </a:p>
        </p:txBody>
      </p:sp>
      <p:sp>
        <p:nvSpPr>
          <p:cNvPr id="49" name="文字方塊 48"/>
          <p:cNvSpPr txBox="1"/>
          <p:nvPr/>
        </p:nvSpPr>
        <p:spPr>
          <a:xfrm>
            <a:off x="8602638" y="2609259"/>
            <a:ext cx="1311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: Encryption</a:t>
            </a:r>
            <a:endParaRPr lang="zh-TW" altLang="en-US" dirty="0"/>
          </a:p>
        </p:txBody>
      </p:sp>
      <p:sp>
        <p:nvSpPr>
          <p:cNvPr id="50" name="流程圖: 替代程序 49"/>
          <p:cNvSpPr/>
          <p:nvPr/>
        </p:nvSpPr>
        <p:spPr>
          <a:xfrm>
            <a:off x="8234084" y="3153216"/>
            <a:ext cx="365760" cy="374468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D</a:t>
            </a:r>
            <a:endParaRPr lang="zh-TW" altLang="en-US" dirty="0"/>
          </a:p>
        </p:txBody>
      </p:sp>
      <p:sp>
        <p:nvSpPr>
          <p:cNvPr id="51" name="文字方塊 50"/>
          <p:cNvSpPr txBox="1"/>
          <p:nvPr/>
        </p:nvSpPr>
        <p:spPr>
          <a:xfrm>
            <a:off x="8609393" y="3085991"/>
            <a:ext cx="1335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: Decryption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27105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30E759-E318-4697-8E7E-DF793BE6E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115" y="89877"/>
            <a:ext cx="11256934" cy="868764"/>
          </a:xfrm>
        </p:spPr>
        <p:txBody>
          <a:bodyPr>
            <a:normAutofit fontScale="90000"/>
          </a:bodyPr>
          <a:lstStyle/>
          <a:p>
            <a:r>
              <a:rPr kumimoji="1" lang="en-US" altLang="zh-TW" sz="3600" dirty="0">
                <a:solidFill>
                  <a:schemeClr val="accent1">
                    <a:lumMod val="75000"/>
                  </a:schemeClr>
                </a:solidFill>
              </a:rPr>
              <a:t>Counter with Cipher Block Chaining-Message Authentication </a:t>
            </a:r>
            <a:r>
              <a:rPr kumimoji="1" lang="en-US" altLang="zh-TW" sz="3600" b="1" dirty="0">
                <a:solidFill>
                  <a:schemeClr val="accent1">
                    <a:lumMod val="75000"/>
                  </a:schemeClr>
                </a:solidFill>
              </a:rPr>
              <a:t>(CCM)</a:t>
            </a:r>
            <a:endParaRPr lang="zh-TW" altLang="en-US" sz="3600" b="1" dirty="0">
              <a:solidFill>
                <a:schemeClr val="accent1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B5F84DA-5117-4941-B74B-87F4010C9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924" y="779270"/>
            <a:ext cx="9624322" cy="162844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CCM architecture can be divided into two parts: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AutoNum type="circleNumWdWhitePlain"/>
            </a:pPr>
            <a:r>
              <a:rPr lang="en-US" altLang="zh-TW" sz="2000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Encryption with CTR mode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Enhance the security of the data.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AutoNum type="circleNumWdWhitePlain"/>
            </a:pPr>
            <a:r>
              <a:rPr lang="en-US" altLang="zh-TW" sz="2000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Authentication with CBC mode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Ensure the integrity of the message.</a:t>
            </a:r>
          </a:p>
          <a:p>
            <a:pPr>
              <a:lnSpc>
                <a:spcPct val="150000"/>
              </a:lnSpc>
            </a:pP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0" name="投影片編號版面配置區 119">
            <a:extLst>
              <a:ext uri="{FF2B5EF4-FFF2-40B4-BE49-F238E27FC236}">
                <a16:creationId xmlns:a16="http://schemas.microsoft.com/office/drawing/2014/main" id="{DA00BDA1-5860-4CC3-A71D-991CB970F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5</a:t>
            </a:fld>
            <a:endParaRPr lang="zh-TW" altLang="en-US"/>
          </a:p>
        </p:txBody>
      </p:sp>
      <p:grpSp>
        <p:nvGrpSpPr>
          <p:cNvPr id="5" name="群組 4"/>
          <p:cNvGrpSpPr/>
          <p:nvPr/>
        </p:nvGrpSpPr>
        <p:grpSpPr>
          <a:xfrm>
            <a:off x="113241" y="2524373"/>
            <a:ext cx="4711604" cy="3363321"/>
            <a:chOff x="93727" y="1960581"/>
            <a:chExt cx="5249219" cy="3761262"/>
          </a:xfrm>
        </p:grpSpPr>
        <p:grpSp>
          <p:nvGrpSpPr>
            <p:cNvPr id="6" name="群組 5"/>
            <p:cNvGrpSpPr/>
            <p:nvPr/>
          </p:nvGrpSpPr>
          <p:grpSpPr>
            <a:xfrm>
              <a:off x="751079" y="1960581"/>
              <a:ext cx="4591867" cy="3761262"/>
              <a:chOff x="834980" y="1324827"/>
              <a:chExt cx="5558247" cy="48277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803437" y="2178960"/>
                <a:ext cx="1693331" cy="725214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Formatting Function</a:t>
                </a:r>
                <a:endParaRPr lang="zh-TW" alt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圓角矩形 9"/>
              <p:cNvSpPr/>
              <p:nvPr/>
            </p:nvSpPr>
            <p:spPr>
              <a:xfrm>
                <a:off x="881214" y="1329655"/>
                <a:ext cx="327923" cy="321617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</a:t>
                </a:r>
                <a:endParaRPr lang="zh-TW" alt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圓角矩形 10"/>
              <p:cNvSpPr/>
              <p:nvPr/>
            </p:nvSpPr>
            <p:spPr>
              <a:xfrm>
                <a:off x="1412838" y="1324827"/>
                <a:ext cx="327923" cy="321617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endParaRPr lang="zh-TW" alt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圓角矩形 11"/>
              <p:cNvSpPr/>
              <p:nvPr/>
            </p:nvSpPr>
            <p:spPr>
              <a:xfrm>
                <a:off x="1945360" y="1328547"/>
                <a:ext cx="4447866" cy="321617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Plaintext</a:t>
                </a:r>
                <a:endParaRPr lang="zh-TW" alt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" name="左大括弧 12"/>
              <p:cNvSpPr/>
              <p:nvPr/>
            </p:nvSpPr>
            <p:spPr>
              <a:xfrm rot="16200000">
                <a:off x="3558168" y="-910727"/>
                <a:ext cx="189032" cy="5481082"/>
              </a:xfrm>
              <a:prstGeom prst="leftBrace">
                <a:avLst>
                  <a:gd name="adj1" fmla="val 198939"/>
                  <a:gd name="adj2" fmla="val 50000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 sz="12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4" name="群組 13"/>
              <p:cNvGrpSpPr/>
              <p:nvPr/>
            </p:nvGrpSpPr>
            <p:grpSpPr>
              <a:xfrm>
                <a:off x="834980" y="3094510"/>
                <a:ext cx="5558247" cy="2241744"/>
                <a:chOff x="4728753" y="3542368"/>
                <a:chExt cx="5558247" cy="2241744"/>
              </a:xfrm>
            </p:grpSpPr>
            <p:sp>
              <p:nvSpPr>
                <p:cNvPr id="21" name="矩形 20"/>
                <p:cNvSpPr/>
                <p:nvPr/>
              </p:nvSpPr>
              <p:spPr>
                <a:xfrm>
                  <a:off x="4805916" y="3657600"/>
                  <a:ext cx="5481084" cy="2126512"/>
                </a:xfrm>
                <a:prstGeom prst="rect">
                  <a:avLst/>
                </a:prstGeom>
                <a:solidFill>
                  <a:schemeClr val="bg2">
                    <a:lumMod val="9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2" name="圓角矩形 21"/>
                <p:cNvSpPr/>
                <p:nvPr/>
              </p:nvSpPr>
              <p:spPr>
                <a:xfrm>
                  <a:off x="4951889" y="3941197"/>
                  <a:ext cx="709448" cy="321617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</a:t>
                  </a:r>
                  <a:r>
                    <a:rPr lang="en-US" altLang="zh-TW" sz="1400" baseline="-250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0</a:t>
                  </a:r>
                  <a:endParaRPr lang="zh-TW" altLang="en-US" sz="1400" baseline="-25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3" name="圓角矩形 22"/>
                <p:cNvSpPr/>
                <p:nvPr/>
              </p:nvSpPr>
              <p:spPr>
                <a:xfrm>
                  <a:off x="6029884" y="3941923"/>
                  <a:ext cx="709448" cy="321617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</a:t>
                  </a:r>
                  <a:r>
                    <a:rPr lang="en-US" altLang="zh-TW" sz="1400" baseline="-250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1</a:t>
                  </a:r>
                  <a:endParaRPr lang="zh-TW" altLang="en-US" sz="1400" baseline="-25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4" name="圓角矩形 23"/>
                <p:cNvSpPr/>
                <p:nvPr/>
              </p:nvSpPr>
              <p:spPr>
                <a:xfrm>
                  <a:off x="7060797" y="3935487"/>
                  <a:ext cx="709448" cy="321617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</a:t>
                  </a:r>
                  <a:r>
                    <a:rPr lang="en-US" altLang="zh-TW" sz="1400" baseline="-250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2</a:t>
                  </a:r>
                  <a:endParaRPr lang="zh-TW" altLang="en-US" sz="1400" baseline="-25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" name="圓角矩形 24"/>
                <p:cNvSpPr/>
                <p:nvPr/>
              </p:nvSpPr>
              <p:spPr>
                <a:xfrm>
                  <a:off x="9419960" y="3954536"/>
                  <a:ext cx="709448" cy="321617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</a:t>
                  </a:r>
                  <a:r>
                    <a:rPr lang="en-US" altLang="zh-TW" sz="1400" baseline="-250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</a:t>
                  </a:r>
                  <a:endParaRPr lang="zh-TW" altLang="en-US" sz="1400" baseline="-25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6" name="文字方塊 25"/>
                <p:cNvSpPr txBox="1"/>
                <p:nvPr/>
              </p:nvSpPr>
              <p:spPr>
                <a:xfrm>
                  <a:off x="8577728" y="4349900"/>
                  <a:ext cx="624314" cy="662682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r>
                    <a:rPr lang="en-US" altLang="zh-TW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……</a:t>
                  </a:r>
                  <a:endParaRPr lang="zh-TW" altLang="en-US" sz="12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7" name="矩形 26"/>
                <p:cNvSpPr/>
                <p:nvPr/>
              </p:nvSpPr>
              <p:spPr>
                <a:xfrm>
                  <a:off x="4951889" y="4880061"/>
                  <a:ext cx="709448" cy="474643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AES</a:t>
                  </a:r>
                  <a:endParaRPr lang="zh-TW" altLang="en-US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8" name="矩形 27"/>
                <p:cNvSpPr/>
                <p:nvPr/>
              </p:nvSpPr>
              <p:spPr>
                <a:xfrm>
                  <a:off x="6001293" y="4878381"/>
                  <a:ext cx="709448" cy="474643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AES</a:t>
                  </a:r>
                  <a:endParaRPr lang="zh-TW" altLang="en-US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7064383" y="4878382"/>
                  <a:ext cx="709448" cy="474643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AES</a:t>
                  </a:r>
                  <a:endParaRPr lang="zh-TW" altLang="en-US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30" name="肘形接點 29"/>
                <p:cNvCxnSpPr>
                  <a:stCxn id="27" idx="2"/>
                  <a:endCxn id="31" idx="2"/>
                </p:cNvCxnSpPr>
                <p:nvPr/>
              </p:nvCxnSpPr>
              <p:spPr>
                <a:xfrm rot="5400000" flipH="1" flipV="1">
                  <a:off x="5374905" y="4507694"/>
                  <a:ext cx="778717" cy="915303"/>
                </a:xfrm>
                <a:prstGeom prst="bentConnector4">
                  <a:avLst>
                    <a:gd name="adj1" fmla="val -29356"/>
                    <a:gd name="adj2" fmla="val 59042"/>
                  </a:avLst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</p:cxnSp>
            <p:sp>
              <p:nvSpPr>
                <p:cNvPr id="31" name="流程圖: 或 30"/>
                <p:cNvSpPr/>
                <p:nvPr/>
              </p:nvSpPr>
              <p:spPr>
                <a:xfrm>
                  <a:off x="6221916" y="4430944"/>
                  <a:ext cx="268202" cy="290086"/>
                </a:xfrm>
                <a:prstGeom prst="flowChartOr">
                  <a:avLst/>
                </a:prstGeom>
                <a:ln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32" name="直線單箭頭接點 31"/>
                <p:cNvCxnSpPr>
                  <a:endCxn id="31" idx="0"/>
                </p:cNvCxnSpPr>
                <p:nvPr/>
              </p:nvCxnSpPr>
              <p:spPr>
                <a:xfrm>
                  <a:off x="6356017" y="4270824"/>
                  <a:ext cx="0" cy="16012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</p:cxnSp>
            <p:cxnSp>
              <p:nvCxnSpPr>
                <p:cNvPr id="33" name="直線單箭頭接點 32"/>
                <p:cNvCxnSpPr>
                  <a:stCxn id="31" idx="4"/>
                  <a:endCxn id="28" idx="0"/>
                </p:cNvCxnSpPr>
                <p:nvPr/>
              </p:nvCxnSpPr>
              <p:spPr>
                <a:xfrm>
                  <a:off x="6356017" y="4721030"/>
                  <a:ext cx="0" cy="157351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</p:cxnSp>
            <p:cxnSp>
              <p:nvCxnSpPr>
                <p:cNvPr id="34" name="直線單箭頭接點 33"/>
                <p:cNvCxnSpPr>
                  <a:stCxn id="22" idx="2"/>
                  <a:endCxn id="27" idx="0"/>
                </p:cNvCxnSpPr>
                <p:nvPr/>
              </p:nvCxnSpPr>
              <p:spPr>
                <a:xfrm>
                  <a:off x="5306613" y="4262814"/>
                  <a:ext cx="0" cy="61724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肘形接點 34"/>
                <p:cNvCxnSpPr>
                  <a:endCxn id="36" idx="2"/>
                </p:cNvCxnSpPr>
                <p:nvPr/>
              </p:nvCxnSpPr>
              <p:spPr>
                <a:xfrm rot="5400000" flipH="1" flipV="1">
                  <a:off x="6434535" y="4505896"/>
                  <a:ext cx="778717" cy="915303"/>
                </a:xfrm>
                <a:prstGeom prst="bentConnector4">
                  <a:avLst>
                    <a:gd name="adj1" fmla="val -29356"/>
                    <a:gd name="adj2" fmla="val 59042"/>
                  </a:avLst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</p:cxnSp>
            <p:sp>
              <p:nvSpPr>
                <p:cNvPr id="36" name="流程圖: 或 35"/>
                <p:cNvSpPr/>
                <p:nvPr/>
              </p:nvSpPr>
              <p:spPr>
                <a:xfrm>
                  <a:off x="7281546" y="4429146"/>
                  <a:ext cx="268202" cy="290086"/>
                </a:xfrm>
                <a:prstGeom prst="flowChartOr">
                  <a:avLst/>
                </a:prstGeom>
                <a:ln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37" name="直線單箭頭接點 36"/>
                <p:cNvCxnSpPr>
                  <a:endCxn id="36" idx="0"/>
                </p:cNvCxnSpPr>
                <p:nvPr/>
              </p:nvCxnSpPr>
              <p:spPr>
                <a:xfrm>
                  <a:off x="7415647" y="4269026"/>
                  <a:ext cx="0" cy="16012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</p:cxnSp>
            <p:cxnSp>
              <p:nvCxnSpPr>
                <p:cNvPr id="38" name="直線單箭頭接點 37"/>
                <p:cNvCxnSpPr>
                  <a:stCxn id="36" idx="4"/>
                </p:cNvCxnSpPr>
                <p:nvPr/>
              </p:nvCxnSpPr>
              <p:spPr>
                <a:xfrm>
                  <a:off x="7415647" y="4719232"/>
                  <a:ext cx="0" cy="157351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</p:cxnSp>
            <p:cxnSp>
              <p:nvCxnSpPr>
                <p:cNvPr id="39" name="直線單箭頭接點 38"/>
                <p:cNvCxnSpPr/>
                <p:nvPr/>
              </p:nvCxnSpPr>
              <p:spPr>
                <a:xfrm>
                  <a:off x="7422420" y="4271794"/>
                  <a:ext cx="0" cy="16012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</p:cxnSp>
            <p:cxnSp>
              <p:nvCxnSpPr>
                <p:cNvPr id="40" name="肘形接點 39"/>
                <p:cNvCxnSpPr/>
                <p:nvPr/>
              </p:nvCxnSpPr>
              <p:spPr>
                <a:xfrm rot="5400000" flipH="1" flipV="1">
                  <a:off x="7495943" y="4525723"/>
                  <a:ext cx="778717" cy="915303"/>
                </a:xfrm>
                <a:prstGeom prst="bentConnector4">
                  <a:avLst>
                    <a:gd name="adj1" fmla="val -29356"/>
                    <a:gd name="adj2" fmla="val 59042"/>
                  </a:avLst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</p:cxnSp>
            <p:sp>
              <p:nvSpPr>
                <p:cNvPr id="41" name="流程圖: 或 40"/>
                <p:cNvSpPr/>
                <p:nvPr/>
              </p:nvSpPr>
              <p:spPr>
                <a:xfrm>
                  <a:off x="9637359" y="4445349"/>
                  <a:ext cx="268202" cy="290086"/>
                </a:xfrm>
                <a:prstGeom prst="flowChartOr">
                  <a:avLst/>
                </a:prstGeom>
                <a:ln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42" name="直線單箭頭接點 41"/>
                <p:cNvCxnSpPr>
                  <a:endCxn id="41" idx="0"/>
                </p:cNvCxnSpPr>
                <p:nvPr/>
              </p:nvCxnSpPr>
              <p:spPr>
                <a:xfrm>
                  <a:off x="9771460" y="4285229"/>
                  <a:ext cx="0" cy="16012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</p:cxnSp>
            <p:cxnSp>
              <p:nvCxnSpPr>
                <p:cNvPr id="43" name="直線單箭頭接點 42"/>
                <p:cNvCxnSpPr>
                  <a:stCxn id="41" idx="4"/>
                </p:cNvCxnSpPr>
                <p:nvPr/>
              </p:nvCxnSpPr>
              <p:spPr>
                <a:xfrm>
                  <a:off x="9771460" y="4735435"/>
                  <a:ext cx="0" cy="157351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</p:cxnSp>
            <p:sp>
              <p:nvSpPr>
                <p:cNvPr id="44" name="矩形 43"/>
                <p:cNvSpPr/>
                <p:nvPr/>
              </p:nvSpPr>
              <p:spPr>
                <a:xfrm>
                  <a:off x="9416735" y="4889196"/>
                  <a:ext cx="709448" cy="474643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AES</a:t>
                  </a:r>
                  <a:endParaRPr lang="zh-TW" altLang="en-US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45" name="直線單箭頭接點 44"/>
                <p:cNvCxnSpPr>
                  <a:endCxn id="41" idx="2"/>
                </p:cNvCxnSpPr>
                <p:nvPr/>
              </p:nvCxnSpPr>
              <p:spPr>
                <a:xfrm>
                  <a:off x="9416735" y="4586802"/>
                  <a:ext cx="220624" cy="359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6" name="文字方塊 45"/>
                <p:cNvSpPr txBox="1"/>
                <p:nvPr/>
              </p:nvSpPr>
              <p:spPr>
                <a:xfrm>
                  <a:off x="4728753" y="3542368"/>
                  <a:ext cx="1180758" cy="39760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TW" sz="11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CBC-MAC</a:t>
                  </a:r>
                  <a:r>
                    <a:rPr lang="en-US" altLang="zh-TW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endParaRPr lang="zh-TW" altLang="en-US" sz="12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15" name="文字方塊 14"/>
              <p:cNvSpPr txBox="1"/>
              <p:nvPr/>
            </p:nvSpPr>
            <p:spPr>
              <a:xfrm>
                <a:off x="4496768" y="3381464"/>
                <a:ext cx="624314" cy="66268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altLang="zh-TW" sz="1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……</a:t>
                </a:r>
                <a:endParaRPr lang="zh-TW" alt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6" name="直線單箭頭接點 15"/>
              <p:cNvCxnSpPr>
                <a:stCxn id="44" idx="2"/>
              </p:cNvCxnSpPr>
              <p:nvPr/>
            </p:nvCxnSpPr>
            <p:spPr>
              <a:xfrm>
                <a:off x="5877686" y="4915981"/>
                <a:ext cx="0" cy="42027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7" name="圓角矩形 16"/>
              <p:cNvSpPr/>
              <p:nvPr/>
            </p:nvSpPr>
            <p:spPr>
              <a:xfrm>
                <a:off x="3015761" y="5818280"/>
                <a:ext cx="1256726" cy="334318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Tag</a:t>
                </a:r>
                <a:endParaRPr lang="zh-TW" alt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8" name="直線單箭頭接點 17"/>
              <p:cNvCxnSpPr>
                <a:stCxn id="13" idx="1"/>
                <a:endCxn id="9" idx="0"/>
              </p:cNvCxnSpPr>
              <p:nvPr/>
            </p:nvCxnSpPr>
            <p:spPr>
              <a:xfrm flipH="1">
                <a:off x="3650103" y="1924331"/>
                <a:ext cx="2582" cy="25462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" name="直線單箭頭接點 18"/>
              <p:cNvCxnSpPr>
                <a:stCxn id="9" idx="2"/>
                <a:endCxn id="21" idx="0"/>
              </p:cNvCxnSpPr>
              <p:nvPr/>
            </p:nvCxnSpPr>
            <p:spPr>
              <a:xfrm>
                <a:off x="3650103" y="2904174"/>
                <a:ext cx="2582" cy="30556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直線單箭頭接點 19"/>
              <p:cNvCxnSpPr>
                <a:stCxn id="21" idx="2"/>
                <a:endCxn id="17" idx="0"/>
              </p:cNvCxnSpPr>
              <p:nvPr/>
            </p:nvCxnSpPr>
            <p:spPr>
              <a:xfrm flipH="1">
                <a:off x="3644124" y="5336255"/>
                <a:ext cx="8562" cy="48202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7" name="直線單箭頭接點 6"/>
            <p:cNvCxnSpPr>
              <a:endCxn id="27" idx="1"/>
            </p:cNvCxnSpPr>
            <p:nvPr/>
          </p:nvCxnSpPr>
          <p:spPr>
            <a:xfrm>
              <a:off x="566738" y="4562475"/>
              <a:ext cx="368681" cy="392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" name="文字方塊 7"/>
            <p:cNvSpPr txBox="1"/>
            <p:nvPr/>
          </p:nvSpPr>
          <p:spPr>
            <a:xfrm>
              <a:off x="93727" y="4362402"/>
              <a:ext cx="539703" cy="3441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Key</a:t>
              </a:r>
              <a:endParaRPr lang="zh-TW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7" name="群組 46"/>
          <p:cNvGrpSpPr/>
          <p:nvPr/>
        </p:nvGrpSpPr>
        <p:grpSpPr>
          <a:xfrm>
            <a:off x="5084745" y="2524373"/>
            <a:ext cx="6788710" cy="3690101"/>
            <a:chOff x="481319" y="1904288"/>
            <a:chExt cx="7989873" cy="4232184"/>
          </a:xfrm>
        </p:grpSpPr>
        <p:grpSp>
          <p:nvGrpSpPr>
            <p:cNvPr id="48" name="群組 47"/>
            <p:cNvGrpSpPr/>
            <p:nvPr/>
          </p:nvGrpSpPr>
          <p:grpSpPr>
            <a:xfrm>
              <a:off x="1168946" y="1904288"/>
              <a:ext cx="7302246" cy="4232184"/>
              <a:chOff x="1168946" y="1904288"/>
              <a:chExt cx="7302246" cy="4232184"/>
            </a:xfrm>
          </p:grpSpPr>
          <p:sp>
            <p:nvSpPr>
              <p:cNvPr id="51" name="矩形 50"/>
              <p:cNvSpPr/>
              <p:nvPr/>
            </p:nvSpPr>
            <p:spPr>
              <a:xfrm>
                <a:off x="1236078" y="2709608"/>
                <a:ext cx="5744047" cy="1822092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2" name="圓角矩形 51"/>
              <p:cNvSpPr/>
              <p:nvPr/>
            </p:nvSpPr>
            <p:spPr>
              <a:xfrm>
                <a:off x="1236077" y="1905565"/>
                <a:ext cx="5744047" cy="250568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Plaintext</a:t>
                </a:r>
                <a:endParaRPr lang="zh-TW" alt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3" name="圓角矩形 52"/>
              <p:cNvSpPr/>
              <p:nvPr/>
            </p:nvSpPr>
            <p:spPr>
              <a:xfrm>
                <a:off x="1901325" y="2998239"/>
                <a:ext cx="586100" cy="25056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Ctr</a:t>
                </a:r>
                <a:r>
                  <a:rPr lang="en-US" altLang="zh-TW" sz="1400" baseline="-25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zh-TW" altLang="en-US" sz="1400" baseline="-25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4" name="圓角矩形 53"/>
              <p:cNvSpPr/>
              <p:nvPr/>
            </p:nvSpPr>
            <p:spPr>
              <a:xfrm>
                <a:off x="3178508" y="3006264"/>
                <a:ext cx="586100" cy="25056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Ctr</a:t>
                </a:r>
                <a:r>
                  <a:rPr lang="en-US" altLang="zh-TW" sz="1400" baseline="-25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endParaRPr lang="zh-TW" altLang="en-US" sz="1400" baseline="-25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5" name="圓角矩形 54"/>
              <p:cNvSpPr/>
              <p:nvPr/>
            </p:nvSpPr>
            <p:spPr>
              <a:xfrm>
                <a:off x="4445969" y="2995242"/>
                <a:ext cx="586100" cy="25056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Ctr</a:t>
                </a:r>
                <a:r>
                  <a:rPr lang="en-US" altLang="zh-TW" sz="1400" baseline="-25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endParaRPr lang="zh-TW" altLang="en-US" sz="1400" baseline="-25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6" name="圓角矩形 55"/>
              <p:cNvSpPr/>
              <p:nvPr/>
            </p:nvSpPr>
            <p:spPr>
              <a:xfrm>
                <a:off x="6248043" y="3020650"/>
                <a:ext cx="586100" cy="25056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Ctr</a:t>
                </a:r>
                <a:r>
                  <a:rPr lang="en-US" altLang="zh-TW" sz="1000" baseline="-25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r+1</a:t>
                </a:r>
                <a:endParaRPr lang="zh-TW" altLang="en-US" sz="1000" baseline="-25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1901325" y="3600177"/>
                <a:ext cx="586100" cy="36978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AES</a:t>
                </a:r>
                <a:endParaRPr lang="zh-TW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3178508" y="3593439"/>
                <a:ext cx="586100" cy="36978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AES</a:t>
                </a:r>
                <a:endParaRPr lang="zh-TW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9" name="矩形 58"/>
              <p:cNvSpPr/>
              <p:nvPr/>
            </p:nvSpPr>
            <p:spPr>
              <a:xfrm>
                <a:off x="4472552" y="3587431"/>
                <a:ext cx="586100" cy="36978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AES</a:t>
                </a:r>
                <a:endParaRPr lang="zh-TW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60" name="直線單箭頭接點 59"/>
              <p:cNvCxnSpPr>
                <a:stCxn id="53" idx="2"/>
                <a:endCxn id="57" idx="0"/>
              </p:cNvCxnSpPr>
              <p:nvPr/>
            </p:nvCxnSpPr>
            <p:spPr>
              <a:xfrm>
                <a:off x="2194375" y="3248807"/>
                <a:ext cx="0" cy="35137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61" name="矩形 60"/>
              <p:cNvSpPr/>
              <p:nvPr/>
            </p:nvSpPr>
            <p:spPr>
              <a:xfrm>
                <a:off x="6268999" y="3606423"/>
                <a:ext cx="586100" cy="36978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AES</a:t>
                </a:r>
                <a:endParaRPr lang="zh-TW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2" name="文字方塊 61"/>
              <p:cNvSpPr txBox="1"/>
              <p:nvPr/>
            </p:nvSpPr>
            <p:spPr>
              <a:xfrm>
                <a:off x="1168946" y="2634318"/>
                <a:ext cx="688998" cy="3882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CTR</a:t>
                </a:r>
                <a:r>
                  <a:rPr lang="en-US" altLang="zh-TW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zh-TW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3" name="文字方塊 62"/>
              <p:cNvSpPr txBox="1"/>
              <p:nvPr/>
            </p:nvSpPr>
            <p:spPr>
              <a:xfrm>
                <a:off x="5235677" y="3593439"/>
                <a:ext cx="515768" cy="60008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altLang="zh-TW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……</a:t>
                </a:r>
                <a:endParaRPr lang="zh-TW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4" name="流程圖: 或 63"/>
              <p:cNvSpPr/>
              <p:nvPr/>
            </p:nvSpPr>
            <p:spPr>
              <a:xfrm>
                <a:off x="2083589" y="4095333"/>
                <a:ext cx="221571" cy="226003"/>
              </a:xfrm>
              <a:prstGeom prst="flowChartOr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65" name="直線單箭頭接點 64"/>
              <p:cNvCxnSpPr>
                <a:endCxn id="64" idx="0"/>
              </p:cNvCxnSpPr>
              <p:nvPr/>
            </p:nvCxnSpPr>
            <p:spPr>
              <a:xfrm>
                <a:off x="2194375" y="3970586"/>
                <a:ext cx="0" cy="124748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66" name="直線單箭頭接點 65"/>
              <p:cNvCxnSpPr>
                <a:endCxn id="64" idx="2"/>
              </p:cNvCxnSpPr>
              <p:nvPr/>
            </p:nvCxnSpPr>
            <p:spPr>
              <a:xfrm>
                <a:off x="1901324" y="4205538"/>
                <a:ext cx="182265" cy="2797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直線單箭頭接點 66"/>
              <p:cNvCxnSpPr>
                <a:endCxn id="87" idx="0"/>
              </p:cNvCxnSpPr>
              <p:nvPr/>
            </p:nvCxnSpPr>
            <p:spPr>
              <a:xfrm flipH="1">
                <a:off x="2194374" y="4029609"/>
                <a:ext cx="1" cy="83289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68" name="直線單箭頭接點 67"/>
              <p:cNvCxnSpPr/>
              <p:nvPr/>
            </p:nvCxnSpPr>
            <p:spPr>
              <a:xfrm>
                <a:off x="3454605" y="3250494"/>
                <a:ext cx="0" cy="35137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直線單箭頭接點 68"/>
              <p:cNvCxnSpPr/>
              <p:nvPr/>
            </p:nvCxnSpPr>
            <p:spPr>
              <a:xfrm>
                <a:off x="4720398" y="3244486"/>
                <a:ext cx="0" cy="35137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直線單箭頭接點 69"/>
              <p:cNvCxnSpPr/>
              <p:nvPr/>
            </p:nvCxnSpPr>
            <p:spPr>
              <a:xfrm>
                <a:off x="6543950" y="3271218"/>
                <a:ext cx="0" cy="35137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1" name="流程圖: 或 70"/>
              <p:cNvSpPr/>
              <p:nvPr/>
            </p:nvSpPr>
            <p:spPr>
              <a:xfrm>
                <a:off x="3360773" y="4099995"/>
                <a:ext cx="221571" cy="226003"/>
              </a:xfrm>
              <a:prstGeom prst="flowChartOr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72" name="直線單箭頭接點 71"/>
              <p:cNvCxnSpPr>
                <a:endCxn id="71" idx="0"/>
              </p:cNvCxnSpPr>
              <p:nvPr/>
            </p:nvCxnSpPr>
            <p:spPr>
              <a:xfrm>
                <a:off x="3471559" y="3975248"/>
                <a:ext cx="0" cy="124748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73" name="直線單箭頭接點 72"/>
              <p:cNvCxnSpPr>
                <a:endCxn id="71" idx="2"/>
              </p:cNvCxnSpPr>
              <p:nvPr/>
            </p:nvCxnSpPr>
            <p:spPr>
              <a:xfrm>
                <a:off x="3178508" y="4210200"/>
                <a:ext cx="182265" cy="2797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直線單箭頭接點 73"/>
              <p:cNvCxnSpPr>
                <a:endCxn id="88" idx="0"/>
              </p:cNvCxnSpPr>
              <p:nvPr/>
            </p:nvCxnSpPr>
            <p:spPr>
              <a:xfrm flipH="1">
                <a:off x="3471558" y="4325998"/>
                <a:ext cx="1" cy="53650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sp>
            <p:nvSpPr>
              <p:cNvPr id="75" name="流程圖: 或 74"/>
              <p:cNvSpPr/>
              <p:nvPr/>
            </p:nvSpPr>
            <p:spPr>
              <a:xfrm>
                <a:off x="4617354" y="4093987"/>
                <a:ext cx="221571" cy="226003"/>
              </a:xfrm>
              <a:prstGeom prst="flowChartOr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76" name="直線單箭頭接點 75"/>
              <p:cNvCxnSpPr>
                <a:endCxn id="75" idx="0"/>
              </p:cNvCxnSpPr>
              <p:nvPr/>
            </p:nvCxnSpPr>
            <p:spPr>
              <a:xfrm>
                <a:off x="4728140" y="3969240"/>
                <a:ext cx="0" cy="124748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77" name="直線單箭頭接點 76"/>
              <p:cNvCxnSpPr>
                <a:endCxn id="75" idx="2"/>
              </p:cNvCxnSpPr>
              <p:nvPr/>
            </p:nvCxnSpPr>
            <p:spPr>
              <a:xfrm>
                <a:off x="4435089" y="4204192"/>
                <a:ext cx="182265" cy="2797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直線單箭頭接點 77"/>
              <p:cNvCxnSpPr>
                <a:endCxn id="89" idx="0"/>
              </p:cNvCxnSpPr>
              <p:nvPr/>
            </p:nvCxnSpPr>
            <p:spPr>
              <a:xfrm flipH="1">
                <a:off x="4728139" y="4319990"/>
                <a:ext cx="1" cy="54491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sp>
            <p:nvSpPr>
              <p:cNvPr id="79" name="流程圖: 或 78"/>
              <p:cNvSpPr/>
              <p:nvPr/>
            </p:nvSpPr>
            <p:spPr>
              <a:xfrm>
                <a:off x="6430308" y="4101757"/>
                <a:ext cx="221571" cy="226003"/>
              </a:xfrm>
              <a:prstGeom prst="flowChartOr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0" name="直線單箭頭接點 79"/>
              <p:cNvCxnSpPr>
                <a:endCxn id="79" idx="0"/>
              </p:cNvCxnSpPr>
              <p:nvPr/>
            </p:nvCxnSpPr>
            <p:spPr>
              <a:xfrm>
                <a:off x="6541094" y="3977010"/>
                <a:ext cx="0" cy="124748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81" name="直線單箭頭接點 80"/>
              <p:cNvCxnSpPr>
                <a:endCxn id="79" idx="2"/>
              </p:cNvCxnSpPr>
              <p:nvPr/>
            </p:nvCxnSpPr>
            <p:spPr>
              <a:xfrm>
                <a:off x="6248043" y="4211962"/>
                <a:ext cx="182265" cy="2797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2" name="直線單箭頭接點 81"/>
              <p:cNvCxnSpPr>
                <a:endCxn id="90" idx="0"/>
              </p:cNvCxnSpPr>
              <p:nvPr/>
            </p:nvCxnSpPr>
            <p:spPr>
              <a:xfrm flipH="1">
                <a:off x="6540409" y="4327760"/>
                <a:ext cx="685" cy="54354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sp>
            <p:nvSpPr>
              <p:cNvPr id="83" name="圓角矩形 82"/>
              <p:cNvSpPr/>
              <p:nvPr/>
            </p:nvSpPr>
            <p:spPr>
              <a:xfrm>
                <a:off x="1322414" y="4065174"/>
                <a:ext cx="586100" cy="250568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en-US" altLang="zh-TW" sz="1400" baseline="-25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zh-TW" altLang="en-US" sz="1400" baseline="-25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4" name="圓角矩形 83"/>
              <p:cNvSpPr/>
              <p:nvPr/>
            </p:nvSpPr>
            <p:spPr>
              <a:xfrm>
                <a:off x="2578859" y="4090340"/>
                <a:ext cx="586100" cy="250568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en-US" altLang="zh-TW" sz="1400" baseline="-25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zh-TW" altLang="en-US" sz="1400" baseline="-25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5" name="圓角矩形 84"/>
              <p:cNvSpPr/>
              <p:nvPr/>
            </p:nvSpPr>
            <p:spPr>
              <a:xfrm>
                <a:off x="3853069" y="4069422"/>
                <a:ext cx="586100" cy="250568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en-US" altLang="zh-TW" sz="1400" baseline="-25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endParaRPr lang="zh-TW" altLang="en-US" sz="1400" baseline="-25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6" name="圓角矩形 85"/>
              <p:cNvSpPr/>
              <p:nvPr/>
            </p:nvSpPr>
            <p:spPr>
              <a:xfrm>
                <a:off x="5648393" y="4089741"/>
                <a:ext cx="586100" cy="250568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en-US" altLang="zh-TW" sz="1400" baseline="-25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</a:t>
                </a:r>
                <a:endParaRPr lang="zh-TW" altLang="en-US" sz="1400" baseline="-25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7" name="圓角矩形 86"/>
              <p:cNvSpPr/>
              <p:nvPr/>
            </p:nvSpPr>
            <p:spPr>
              <a:xfrm>
                <a:off x="1901324" y="4862505"/>
                <a:ext cx="586100" cy="27171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</a:t>
                </a:r>
                <a:r>
                  <a:rPr lang="en-US" altLang="zh-TW" sz="1400" baseline="-25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zh-TW" altLang="en-US" sz="1400" baseline="-25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8" name="圓角矩形 87"/>
              <p:cNvSpPr/>
              <p:nvPr/>
            </p:nvSpPr>
            <p:spPr>
              <a:xfrm>
                <a:off x="3178508" y="4862505"/>
                <a:ext cx="586100" cy="27171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</a:t>
                </a:r>
                <a:r>
                  <a:rPr lang="en-US" altLang="zh-TW" sz="1400" baseline="-25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zh-TW" altLang="en-US" sz="1400" baseline="-25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9" name="圓角矩形 88"/>
              <p:cNvSpPr/>
              <p:nvPr/>
            </p:nvSpPr>
            <p:spPr>
              <a:xfrm>
                <a:off x="4435089" y="4864903"/>
                <a:ext cx="586100" cy="27171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</a:t>
                </a:r>
                <a:r>
                  <a:rPr lang="en-US" altLang="zh-TW" sz="1400" baseline="-25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endParaRPr lang="zh-TW" altLang="en-US" sz="1400" baseline="-25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0" name="圓角矩形 89"/>
              <p:cNvSpPr/>
              <p:nvPr/>
            </p:nvSpPr>
            <p:spPr>
              <a:xfrm>
                <a:off x="6247359" y="4871303"/>
                <a:ext cx="586100" cy="27171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</a:t>
                </a:r>
                <a:r>
                  <a:rPr lang="en-US" altLang="zh-TW" sz="1400" baseline="-25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</a:t>
                </a:r>
                <a:endParaRPr lang="zh-TW" altLang="en-US" sz="1400" baseline="-25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91" name="直線單箭頭接點 90"/>
              <p:cNvCxnSpPr>
                <a:stCxn id="52" idx="2"/>
                <a:endCxn id="51" idx="0"/>
              </p:cNvCxnSpPr>
              <p:nvPr/>
            </p:nvCxnSpPr>
            <p:spPr>
              <a:xfrm>
                <a:off x="4108101" y="2156133"/>
                <a:ext cx="1" cy="553475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2" name="文字方塊 91"/>
              <p:cNvSpPr txBox="1"/>
              <p:nvPr/>
            </p:nvSpPr>
            <p:spPr>
              <a:xfrm>
                <a:off x="5454389" y="4791246"/>
                <a:ext cx="515768" cy="60008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altLang="zh-TW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……</a:t>
                </a:r>
                <a:endParaRPr lang="zh-TW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3" name="圓角矩形 92"/>
              <p:cNvSpPr/>
              <p:nvPr/>
            </p:nvSpPr>
            <p:spPr>
              <a:xfrm>
                <a:off x="7705020" y="1904288"/>
                <a:ext cx="586100" cy="25056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Ctr</a:t>
                </a:r>
                <a:r>
                  <a:rPr lang="en-US" altLang="zh-TW" sz="1400" baseline="-250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zh-TW" altLang="en-US" sz="1400" baseline="-25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4" name="矩形 93"/>
              <p:cNvSpPr/>
              <p:nvPr/>
            </p:nvSpPr>
            <p:spPr>
              <a:xfrm>
                <a:off x="7731603" y="2496477"/>
                <a:ext cx="586100" cy="36978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AES</a:t>
                </a:r>
                <a:endParaRPr lang="zh-TW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95" name="直線單箭頭接點 94"/>
              <p:cNvCxnSpPr/>
              <p:nvPr/>
            </p:nvCxnSpPr>
            <p:spPr>
              <a:xfrm>
                <a:off x="7979449" y="2153532"/>
                <a:ext cx="0" cy="35137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6" name="流程圖: 或 95"/>
              <p:cNvSpPr/>
              <p:nvPr/>
            </p:nvSpPr>
            <p:spPr>
              <a:xfrm>
                <a:off x="7871632" y="4103512"/>
                <a:ext cx="221571" cy="226003"/>
              </a:xfrm>
              <a:prstGeom prst="flowChartOr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97" name="直線單箭頭接點 96"/>
              <p:cNvCxnSpPr>
                <a:stCxn id="102" idx="2"/>
                <a:endCxn id="96" idx="0"/>
              </p:cNvCxnSpPr>
              <p:nvPr/>
            </p:nvCxnSpPr>
            <p:spPr>
              <a:xfrm>
                <a:off x="7980018" y="3454377"/>
                <a:ext cx="2400" cy="649135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98" name="直線單箭頭接點 97"/>
              <p:cNvCxnSpPr>
                <a:endCxn id="96" idx="2"/>
              </p:cNvCxnSpPr>
              <p:nvPr/>
            </p:nvCxnSpPr>
            <p:spPr>
              <a:xfrm>
                <a:off x="7689367" y="4213717"/>
                <a:ext cx="182265" cy="2797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9" name="圓角矩形 98"/>
              <p:cNvSpPr/>
              <p:nvPr/>
            </p:nvSpPr>
            <p:spPr>
              <a:xfrm>
                <a:off x="7107347" y="4078947"/>
                <a:ext cx="586100" cy="250568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Tag</a:t>
                </a:r>
                <a:endParaRPr lang="zh-TW" altLang="en-US" sz="1400" baseline="-25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0" name="圓角矩形 99"/>
              <p:cNvSpPr/>
              <p:nvPr/>
            </p:nvSpPr>
            <p:spPr>
              <a:xfrm>
                <a:off x="7686399" y="4871303"/>
                <a:ext cx="586100" cy="271718"/>
              </a:xfrm>
              <a:prstGeom prst="round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</a:t>
                </a:r>
                <a:endParaRPr lang="zh-TW" altLang="en-US" sz="1400" baseline="-25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01" name="直線單箭頭接點 100"/>
              <p:cNvCxnSpPr/>
              <p:nvPr/>
            </p:nvCxnSpPr>
            <p:spPr>
              <a:xfrm>
                <a:off x="7988975" y="2864279"/>
                <a:ext cx="0" cy="35137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2" name="圓角矩形 101"/>
              <p:cNvSpPr/>
              <p:nvPr/>
            </p:nvSpPr>
            <p:spPr>
              <a:xfrm>
                <a:off x="7488844" y="3203809"/>
                <a:ext cx="982348" cy="25056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1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MSB(Tlen)</a:t>
                </a:r>
                <a:endParaRPr lang="zh-TW" altLang="en-US" sz="1100" baseline="-25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03" name="直線單箭頭接點 102"/>
              <p:cNvCxnSpPr>
                <a:stCxn id="96" idx="4"/>
                <a:endCxn id="100" idx="0"/>
              </p:cNvCxnSpPr>
              <p:nvPr/>
            </p:nvCxnSpPr>
            <p:spPr>
              <a:xfrm flipH="1">
                <a:off x="7979449" y="4329515"/>
                <a:ext cx="2969" cy="541788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4" name="左大括弧 103"/>
              <p:cNvSpPr/>
              <p:nvPr/>
            </p:nvSpPr>
            <p:spPr>
              <a:xfrm rot="16200000">
                <a:off x="5032894" y="2096420"/>
                <a:ext cx="128611" cy="6350601"/>
              </a:xfrm>
              <a:prstGeom prst="leftBrace">
                <a:avLst>
                  <a:gd name="adj1" fmla="val 198939"/>
                  <a:gd name="adj2" fmla="val 50000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5" name="圓角矩形 104"/>
              <p:cNvSpPr/>
              <p:nvPr/>
            </p:nvSpPr>
            <p:spPr>
              <a:xfrm>
                <a:off x="1921899" y="5885904"/>
                <a:ext cx="6350600" cy="25056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Ciphertext</a:t>
                </a:r>
                <a:endParaRPr lang="zh-TW" alt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6" name="橢圓 105"/>
              <p:cNvSpPr/>
              <p:nvPr/>
            </p:nvSpPr>
            <p:spPr>
              <a:xfrm>
                <a:off x="4975898" y="5472770"/>
                <a:ext cx="242883" cy="237487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7" name="文字方塊 106"/>
              <p:cNvSpPr txBox="1"/>
              <p:nvPr/>
            </p:nvSpPr>
            <p:spPr>
              <a:xfrm>
                <a:off x="4951197" y="5448647"/>
                <a:ext cx="289032" cy="3000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1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||</a:t>
                </a:r>
                <a:endParaRPr lang="zh-TW" altLang="en-US" sz="11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08" name="直線單箭頭接點 107"/>
              <p:cNvCxnSpPr>
                <a:stCxn id="104" idx="1"/>
                <a:endCxn id="107" idx="0"/>
              </p:cNvCxnSpPr>
              <p:nvPr/>
            </p:nvCxnSpPr>
            <p:spPr>
              <a:xfrm flipH="1">
                <a:off x="5095713" y="5336026"/>
                <a:ext cx="1488" cy="112621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9" name="直線單箭頭接點 108"/>
              <p:cNvCxnSpPr>
                <a:stCxn id="107" idx="2"/>
                <a:endCxn id="105" idx="0"/>
              </p:cNvCxnSpPr>
              <p:nvPr/>
            </p:nvCxnSpPr>
            <p:spPr>
              <a:xfrm>
                <a:off x="5095713" y="5748688"/>
                <a:ext cx="1485" cy="137215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9" name="直線單箭頭接點 48"/>
            <p:cNvCxnSpPr>
              <a:stCxn id="50" idx="3"/>
              <a:endCxn id="57" idx="1"/>
            </p:cNvCxnSpPr>
            <p:nvPr/>
          </p:nvCxnSpPr>
          <p:spPr>
            <a:xfrm flipV="1">
              <a:off x="1100512" y="3785072"/>
              <a:ext cx="800813" cy="1740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0" name="文字方塊 49"/>
            <p:cNvSpPr txBox="1"/>
            <p:nvPr/>
          </p:nvSpPr>
          <p:spPr>
            <a:xfrm>
              <a:off x="481319" y="3608332"/>
              <a:ext cx="619193" cy="3882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Key</a:t>
              </a:r>
              <a:endParaRPr lang="zh-TW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12" name="群組 111"/>
          <p:cNvGrpSpPr/>
          <p:nvPr/>
        </p:nvGrpSpPr>
        <p:grpSpPr>
          <a:xfrm>
            <a:off x="136272" y="6435415"/>
            <a:ext cx="4118349" cy="338554"/>
            <a:chOff x="307290" y="6286350"/>
            <a:chExt cx="4118349" cy="338554"/>
          </a:xfrm>
        </p:grpSpPr>
        <p:sp>
          <p:nvSpPr>
            <p:cNvPr id="110" name="矩形 109"/>
            <p:cNvSpPr/>
            <p:nvPr/>
          </p:nvSpPr>
          <p:spPr>
            <a:xfrm>
              <a:off x="307290" y="6294130"/>
              <a:ext cx="526073" cy="330665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AES</a:t>
              </a:r>
              <a:endParaRPr lang="zh-TW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1" name="文字方塊 110"/>
            <p:cNvSpPr txBox="1"/>
            <p:nvPr/>
          </p:nvSpPr>
          <p:spPr>
            <a:xfrm>
              <a:off x="809072" y="6286350"/>
              <a:ext cx="361656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:Advance Encryption Standard Algorithm</a:t>
              </a:r>
              <a:endParaRPr lang="zh-TW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13" name="文字方塊 112"/>
          <p:cNvSpPr txBox="1"/>
          <p:nvPr/>
        </p:nvSpPr>
        <p:spPr>
          <a:xfrm>
            <a:off x="556924" y="5952219"/>
            <a:ext cx="44755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solidFill>
                  <a:schemeClr val="bg2">
                    <a:lumMod val="50000"/>
                  </a:schemeClr>
                </a:solidFill>
              </a:rPr>
              <a:t>Fig.3 The architecture of CCM message authentication part</a:t>
            </a:r>
            <a:endParaRPr lang="zh-TW" alt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4" name="文字方塊 113"/>
          <p:cNvSpPr txBox="1"/>
          <p:nvPr/>
        </p:nvSpPr>
        <p:spPr>
          <a:xfrm>
            <a:off x="6896690" y="6324978"/>
            <a:ext cx="41935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solidFill>
                  <a:schemeClr val="bg2">
                    <a:lumMod val="50000"/>
                  </a:schemeClr>
                </a:solidFill>
              </a:rPr>
              <a:t>Fig.4 The architecture of CCM message encryption part</a:t>
            </a:r>
            <a:endParaRPr lang="zh-TW" alt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5" name="圓角矩形 114"/>
          <p:cNvSpPr/>
          <p:nvPr/>
        </p:nvSpPr>
        <p:spPr>
          <a:xfrm>
            <a:off x="10441040" y="1065991"/>
            <a:ext cx="243163" cy="22405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zh-TW" alt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6" name="圓角矩形 115"/>
          <p:cNvSpPr/>
          <p:nvPr/>
        </p:nvSpPr>
        <p:spPr>
          <a:xfrm>
            <a:off x="10441040" y="1483468"/>
            <a:ext cx="243163" cy="22405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TW" alt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10624252" y="988119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Nonce</a:t>
            </a:r>
            <a:endParaRPr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7" name="文字方塊 116"/>
          <p:cNvSpPr txBox="1"/>
          <p:nvPr/>
        </p:nvSpPr>
        <p:spPr>
          <a:xfrm>
            <a:off x="10633026" y="1392445"/>
            <a:ext cx="14765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Associate data</a:t>
            </a:r>
            <a:endParaRPr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8" name="圓角矩形 117"/>
          <p:cNvSpPr/>
          <p:nvPr/>
        </p:nvSpPr>
        <p:spPr>
          <a:xfrm>
            <a:off x="10299584" y="1903628"/>
            <a:ext cx="526073" cy="22405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zh-TW" altLang="en-US" sz="1400" baseline="-25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9" name="文字方塊 118"/>
          <p:cNvSpPr txBox="1"/>
          <p:nvPr/>
        </p:nvSpPr>
        <p:spPr>
          <a:xfrm>
            <a:off x="10773192" y="1813819"/>
            <a:ext cx="13965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128-bit block</a:t>
            </a:r>
            <a:endParaRPr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5382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8238" y="5630"/>
            <a:ext cx="10515600" cy="922161"/>
          </a:xfrm>
        </p:spPr>
        <p:txBody>
          <a:bodyPr>
            <a:normAutofit/>
          </a:bodyPr>
          <a:lstStyle/>
          <a:p>
            <a:r>
              <a:rPr lang="en-US" altLang="zh-TW" sz="3600" dirty="0">
                <a:solidFill>
                  <a:schemeClr val="accent1">
                    <a:lumMod val="75000"/>
                  </a:schemeClr>
                </a:solidFill>
              </a:rPr>
              <a:t>AES Algorithm</a:t>
            </a:r>
            <a:endParaRPr lang="zh-TW" alt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graphicFrame>
        <p:nvGraphicFramePr>
          <p:cNvPr id="140" name="表格 26">
            <a:extLst>
              <a:ext uri="{FF2B5EF4-FFF2-40B4-BE49-F238E27FC236}">
                <a16:creationId xmlns:a16="http://schemas.microsoft.com/office/drawing/2014/main" id="{25CC15D3-E7A8-5C4E-9899-3DE26C6F30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450717"/>
              </p:ext>
            </p:extLst>
          </p:nvPr>
        </p:nvGraphicFramePr>
        <p:xfrm>
          <a:off x="1204945" y="1126427"/>
          <a:ext cx="2082800" cy="2179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354999751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87803278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29571325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88388568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643866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684884319"/>
                    </a:ext>
                  </a:extLst>
                </a:gridCol>
                <a:gridCol w="624840">
                  <a:extLst>
                    <a:ext uri="{9D8B030D-6E8A-4147-A177-3AD203B41FA5}">
                      <a16:colId xmlns:a16="http://schemas.microsoft.com/office/drawing/2014/main" val="429026265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310084721"/>
                    </a:ext>
                  </a:extLst>
                </a:gridCol>
              </a:tblGrid>
              <a:tr h="217947">
                <a:tc>
                  <a:txBody>
                    <a:bodyPr/>
                    <a:lstStyle/>
                    <a:p>
                      <a:endParaRPr lang="zh-TW" altLang="en-US" sz="100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800" dirty="0">
                          <a:solidFill>
                            <a:schemeClr val="tx1"/>
                          </a:solidFill>
                        </a:rPr>
                        <a:t>…….</a:t>
                      </a:r>
                      <a:endParaRPr lang="zh-TW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5139758"/>
                  </a:ext>
                </a:extLst>
              </a:tr>
            </a:tbl>
          </a:graphicData>
        </a:graphic>
      </p:graphicFrame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6CF11BF-42BF-4954-82C8-CEAE8B33D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6</a:t>
            </a:fld>
            <a:endParaRPr lang="zh-TW" altLang="en-US"/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3BC3EA1B-87D3-F049-926C-6B3E67604582}"/>
              </a:ext>
            </a:extLst>
          </p:cNvPr>
          <p:cNvGrpSpPr/>
          <p:nvPr/>
        </p:nvGrpSpPr>
        <p:grpSpPr>
          <a:xfrm>
            <a:off x="642243" y="870263"/>
            <a:ext cx="7428820" cy="5682316"/>
            <a:chOff x="1287236" y="978434"/>
            <a:chExt cx="7428820" cy="5682316"/>
          </a:xfrm>
        </p:grpSpPr>
        <p:sp>
          <p:nvSpPr>
            <p:cNvPr id="5" name="立方體 4">
              <a:extLst>
                <a:ext uri="{FF2B5EF4-FFF2-40B4-BE49-F238E27FC236}">
                  <a16:creationId xmlns:a16="http://schemas.microsoft.com/office/drawing/2014/main" id="{6F12EE5F-3377-C241-95F0-4BCAC6858B98}"/>
                </a:ext>
              </a:extLst>
            </p:cNvPr>
            <p:cNvSpPr/>
            <p:nvPr/>
          </p:nvSpPr>
          <p:spPr>
            <a:xfrm>
              <a:off x="2592278" y="1632423"/>
              <a:ext cx="396000" cy="395069"/>
            </a:xfrm>
            <a:prstGeom prst="cub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E250B9D1-D5B7-B148-88DE-72CEFAA868E5}"/>
                </a:ext>
              </a:extLst>
            </p:cNvPr>
            <p:cNvCxnSpPr>
              <a:cxnSpLocks/>
            </p:cNvCxnSpPr>
            <p:nvPr/>
          </p:nvCxnSpPr>
          <p:spPr>
            <a:xfrm>
              <a:off x="2592278" y="1806291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直線接點 6">
              <a:extLst>
                <a:ext uri="{FF2B5EF4-FFF2-40B4-BE49-F238E27FC236}">
                  <a16:creationId xmlns:a16="http://schemas.microsoft.com/office/drawing/2014/main" id="{70A33B4C-6322-194A-A3DC-A0CF3A8AC06B}"/>
                </a:ext>
              </a:extLst>
            </p:cNvPr>
            <p:cNvCxnSpPr>
              <a:cxnSpLocks/>
            </p:cNvCxnSpPr>
            <p:nvPr/>
          </p:nvCxnSpPr>
          <p:spPr>
            <a:xfrm>
              <a:off x="2592278" y="1879341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直線接點 7">
              <a:extLst>
                <a:ext uri="{FF2B5EF4-FFF2-40B4-BE49-F238E27FC236}">
                  <a16:creationId xmlns:a16="http://schemas.microsoft.com/office/drawing/2014/main" id="{DC0B2DFA-2EBF-2547-9381-EF9B5A2F5983}"/>
                </a:ext>
              </a:extLst>
            </p:cNvPr>
            <p:cNvCxnSpPr>
              <a:cxnSpLocks/>
            </p:cNvCxnSpPr>
            <p:nvPr/>
          </p:nvCxnSpPr>
          <p:spPr>
            <a:xfrm>
              <a:off x="2592278" y="1952392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直線接點 8">
              <a:extLst>
                <a:ext uri="{FF2B5EF4-FFF2-40B4-BE49-F238E27FC236}">
                  <a16:creationId xmlns:a16="http://schemas.microsoft.com/office/drawing/2014/main" id="{81CEB275-CB35-B248-9D7A-DC15233ED5C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665848" y="1880273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直線接點 9">
              <a:extLst>
                <a:ext uri="{FF2B5EF4-FFF2-40B4-BE49-F238E27FC236}">
                  <a16:creationId xmlns:a16="http://schemas.microsoft.com/office/drawing/2014/main" id="{F9F65861-A063-CA40-A4C3-BEB433CC0DE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92626" y="1880273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直線接點 10">
              <a:extLst>
                <a:ext uri="{FF2B5EF4-FFF2-40B4-BE49-F238E27FC236}">
                  <a16:creationId xmlns:a16="http://schemas.microsoft.com/office/drawing/2014/main" id="{2AD24F25-ECDF-2748-80BD-D9DBBD977724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19403" y="1880273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直線接點 11">
              <a:extLst>
                <a:ext uri="{FF2B5EF4-FFF2-40B4-BE49-F238E27FC236}">
                  <a16:creationId xmlns:a16="http://schemas.microsoft.com/office/drawing/2014/main" id="{E384D360-A814-3C4E-BE8B-23BC1154D8FE}"/>
                </a:ext>
              </a:extLst>
            </p:cNvPr>
            <p:cNvCxnSpPr>
              <a:cxnSpLocks/>
              <a:stCxn id="5" idx="1"/>
              <a:endCxn id="5" idx="0"/>
            </p:cNvCxnSpPr>
            <p:nvPr/>
          </p:nvCxnSpPr>
          <p:spPr>
            <a:xfrm flipV="1">
              <a:off x="2740778" y="1632423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線接點 12">
              <a:extLst>
                <a:ext uri="{FF2B5EF4-FFF2-40B4-BE49-F238E27FC236}">
                  <a16:creationId xmlns:a16="http://schemas.microsoft.com/office/drawing/2014/main" id="{BDFAAD0F-BAFE-1D40-9474-3D2D871043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5499" y="1637455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線接點 13">
              <a:extLst>
                <a:ext uri="{FF2B5EF4-FFF2-40B4-BE49-F238E27FC236}">
                  <a16:creationId xmlns:a16="http://schemas.microsoft.com/office/drawing/2014/main" id="{CC3BE582-0770-4044-A986-980D1A7EE7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14001" y="1632423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直線接點 14">
              <a:extLst>
                <a:ext uri="{FF2B5EF4-FFF2-40B4-BE49-F238E27FC236}">
                  <a16:creationId xmlns:a16="http://schemas.microsoft.com/office/drawing/2014/main" id="{7434B023-F8B8-5F42-ADBC-0288ED13CC9E}"/>
                </a:ext>
              </a:extLst>
            </p:cNvPr>
            <p:cNvCxnSpPr>
              <a:cxnSpLocks/>
              <a:stCxn id="5" idx="4"/>
              <a:endCxn id="5" idx="5"/>
            </p:cNvCxnSpPr>
            <p:nvPr/>
          </p:nvCxnSpPr>
          <p:spPr>
            <a:xfrm flipV="1">
              <a:off x="2889278" y="1780574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直線接點 15">
              <a:extLst>
                <a:ext uri="{FF2B5EF4-FFF2-40B4-BE49-F238E27FC236}">
                  <a16:creationId xmlns:a16="http://schemas.microsoft.com/office/drawing/2014/main" id="{D0D4BA41-672A-774A-9F9B-5EB3022AA83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87223" y="1710177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直線接點 16">
              <a:extLst>
                <a:ext uri="{FF2B5EF4-FFF2-40B4-BE49-F238E27FC236}">
                  <a16:creationId xmlns:a16="http://schemas.microsoft.com/office/drawing/2014/main" id="{FE9D1F7B-10A0-0543-B8CA-6DDE1CDC73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87223" y="1858327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圓角矩形 17">
              <a:extLst>
                <a:ext uri="{FF2B5EF4-FFF2-40B4-BE49-F238E27FC236}">
                  <a16:creationId xmlns:a16="http://schemas.microsoft.com/office/drawing/2014/main" id="{8D406627-F011-684B-BD75-ED5053B5CDE5}"/>
                </a:ext>
              </a:extLst>
            </p:cNvPr>
            <p:cNvSpPr/>
            <p:nvPr/>
          </p:nvSpPr>
          <p:spPr>
            <a:xfrm>
              <a:off x="2088677" y="2148061"/>
              <a:ext cx="1450644" cy="217940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9525">
              <a:solidFill>
                <a:schemeClr val="tx1"/>
              </a:solidFill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1000" dirty="0"/>
                <a:t>Initial transformation</a:t>
              </a:r>
              <a:endParaRPr kumimoji="1" lang="zh-TW" altLang="en-US" sz="1000" dirty="0"/>
            </a:p>
          </p:txBody>
        </p:sp>
        <p:sp>
          <p:nvSpPr>
            <p:cNvPr id="19" name="立方體 18">
              <a:extLst>
                <a:ext uri="{FF2B5EF4-FFF2-40B4-BE49-F238E27FC236}">
                  <a16:creationId xmlns:a16="http://schemas.microsoft.com/office/drawing/2014/main" id="{9B1AD58E-FE31-274A-98C0-F5F2ED1C8627}"/>
                </a:ext>
              </a:extLst>
            </p:cNvPr>
            <p:cNvSpPr/>
            <p:nvPr/>
          </p:nvSpPr>
          <p:spPr>
            <a:xfrm>
              <a:off x="2590223" y="2517144"/>
              <a:ext cx="396000" cy="395069"/>
            </a:xfrm>
            <a:prstGeom prst="cub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cxnSp>
          <p:nvCxnSpPr>
            <p:cNvPr id="20" name="直線接點 19">
              <a:extLst>
                <a:ext uri="{FF2B5EF4-FFF2-40B4-BE49-F238E27FC236}">
                  <a16:creationId xmlns:a16="http://schemas.microsoft.com/office/drawing/2014/main" id="{8A113432-53E2-2746-ABD6-51DBB57278BE}"/>
                </a:ext>
              </a:extLst>
            </p:cNvPr>
            <p:cNvCxnSpPr>
              <a:cxnSpLocks/>
            </p:cNvCxnSpPr>
            <p:nvPr/>
          </p:nvCxnSpPr>
          <p:spPr>
            <a:xfrm>
              <a:off x="2590223" y="2691012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直線接點 20">
              <a:extLst>
                <a:ext uri="{FF2B5EF4-FFF2-40B4-BE49-F238E27FC236}">
                  <a16:creationId xmlns:a16="http://schemas.microsoft.com/office/drawing/2014/main" id="{084797CD-9A80-9B42-BB8C-96392B004B7D}"/>
                </a:ext>
              </a:extLst>
            </p:cNvPr>
            <p:cNvCxnSpPr>
              <a:cxnSpLocks/>
            </p:cNvCxnSpPr>
            <p:nvPr/>
          </p:nvCxnSpPr>
          <p:spPr>
            <a:xfrm>
              <a:off x="2590223" y="2764062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直線接點 21">
              <a:extLst>
                <a:ext uri="{FF2B5EF4-FFF2-40B4-BE49-F238E27FC236}">
                  <a16:creationId xmlns:a16="http://schemas.microsoft.com/office/drawing/2014/main" id="{A1821923-765E-B44D-9E47-DB9C439943FB}"/>
                </a:ext>
              </a:extLst>
            </p:cNvPr>
            <p:cNvCxnSpPr>
              <a:cxnSpLocks/>
            </p:cNvCxnSpPr>
            <p:nvPr/>
          </p:nvCxnSpPr>
          <p:spPr>
            <a:xfrm>
              <a:off x="2590223" y="2837113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直線接點 22">
              <a:extLst>
                <a:ext uri="{FF2B5EF4-FFF2-40B4-BE49-F238E27FC236}">
                  <a16:creationId xmlns:a16="http://schemas.microsoft.com/office/drawing/2014/main" id="{76F3A454-5355-9442-9763-A933FB277444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663793" y="2764994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直線接點 23">
              <a:extLst>
                <a:ext uri="{FF2B5EF4-FFF2-40B4-BE49-F238E27FC236}">
                  <a16:creationId xmlns:a16="http://schemas.microsoft.com/office/drawing/2014/main" id="{C1F37692-7EAE-E446-9190-18A0F5D291F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90571" y="2764994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直線接點 24">
              <a:extLst>
                <a:ext uri="{FF2B5EF4-FFF2-40B4-BE49-F238E27FC236}">
                  <a16:creationId xmlns:a16="http://schemas.microsoft.com/office/drawing/2014/main" id="{382680D9-9C9F-8742-A5A9-5ABA8251F1C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17348" y="2764994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直線接點 25">
              <a:extLst>
                <a:ext uri="{FF2B5EF4-FFF2-40B4-BE49-F238E27FC236}">
                  <a16:creationId xmlns:a16="http://schemas.microsoft.com/office/drawing/2014/main" id="{CB255258-BDD8-BC40-9949-A1B05D03833B}"/>
                </a:ext>
              </a:extLst>
            </p:cNvPr>
            <p:cNvCxnSpPr>
              <a:cxnSpLocks/>
              <a:stCxn id="19" idx="1"/>
              <a:endCxn id="19" idx="0"/>
            </p:cNvCxnSpPr>
            <p:nvPr/>
          </p:nvCxnSpPr>
          <p:spPr>
            <a:xfrm flipV="1">
              <a:off x="2738723" y="2517144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直線接點 26">
              <a:extLst>
                <a:ext uri="{FF2B5EF4-FFF2-40B4-BE49-F238E27FC236}">
                  <a16:creationId xmlns:a16="http://schemas.microsoft.com/office/drawing/2014/main" id="{8F3E462D-C85A-0243-887A-6B1EB73773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3444" y="2522176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直線接點 27">
              <a:extLst>
                <a:ext uri="{FF2B5EF4-FFF2-40B4-BE49-F238E27FC236}">
                  <a16:creationId xmlns:a16="http://schemas.microsoft.com/office/drawing/2014/main" id="{C664E3E3-C63B-F946-9E33-62065EFD2D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11946" y="2517144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直線接點 28">
              <a:extLst>
                <a:ext uri="{FF2B5EF4-FFF2-40B4-BE49-F238E27FC236}">
                  <a16:creationId xmlns:a16="http://schemas.microsoft.com/office/drawing/2014/main" id="{E09F4E99-DEAB-974D-B167-772257666902}"/>
                </a:ext>
              </a:extLst>
            </p:cNvPr>
            <p:cNvCxnSpPr>
              <a:cxnSpLocks/>
              <a:stCxn id="19" idx="4"/>
              <a:endCxn id="19" idx="5"/>
            </p:cNvCxnSpPr>
            <p:nvPr/>
          </p:nvCxnSpPr>
          <p:spPr>
            <a:xfrm flipV="1">
              <a:off x="2887223" y="2665295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直線接點 29">
              <a:extLst>
                <a:ext uri="{FF2B5EF4-FFF2-40B4-BE49-F238E27FC236}">
                  <a16:creationId xmlns:a16="http://schemas.microsoft.com/office/drawing/2014/main" id="{EF272EF1-9C2D-EF48-85B8-3585B4A2C6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85168" y="2594898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線接點 30">
              <a:extLst>
                <a:ext uri="{FF2B5EF4-FFF2-40B4-BE49-F238E27FC236}">
                  <a16:creationId xmlns:a16="http://schemas.microsoft.com/office/drawing/2014/main" id="{AD345D50-C1E5-604A-8506-612B43B5AB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85168" y="2743048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圓角矩形 31">
              <a:extLst>
                <a:ext uri="{FF2B5EF4-FFF2-40B4-BE49-F238E27FC236}">
                  <a16:creationId xmlns:a16="http://schemas.microsoft.com/office/drawing/2014/main" id="{DF9355B3-813E-C54D-A925-F2A051520111}"/>
                </a:ext>
              </a:extLst>
            </p:cNvPr>
            <p:cNvSpPr/>
            <p:nvPr/>
          </p:nvSpPr>
          <p:spPr>
            <a:xfrm>
              <a:off x="2086622" y="3066900"/>
              <a:ext cx="1450644" cy="82429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9525">
              <a:solidFill>
                <a:schemeClr val="tx1"/>
              </a:solidFill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1000" dirty="0">
                  <a:solidFill>
                    <a:schemeClr val="tx1"/>
                  </a:solidFill>
                </a:rPr>
                <a:t>Round 1 to (N-1)</a:t>
              </a:r>
            </a:p>
            <a:p>
              <a:pPr algn="ctr"/>
              <a:r>
                <a:rPr kumimoji="1" lang="en-US" altLang="zh-TW" sz="1000" dirty="0"/>
                <a:t>SubBytes</a:t>
              </a:r>
            </a:p>
            <a:p>
              <a:pPr algn="ctr"/>
              <a:r>
                <a:rPr kumimoji="1" lang="en-US" altLang="zh-TW" sz="1000" dirty="0"/>
                <a:t>ShiftRows</a:t>
              </a:r>
            </a:p>
            <a:p>
              <a:pPr algn="ctr"/>
              <a:r>
                <a:rPr kumimoji="1" lang="en-US" altLang="zh-TW" sz="1000" dirty="0"/>
                <a:t>MixColumns</a:t>
              </a:r>
            </a:p>
            <a:p>
              <a:pPr algn="ctr"/>
              <a:r>
                <a:rPr kumimoji="1" lang="en-US" altLang="zh-TW" sz="1000" dirty="0"/>
                <a:t>AddRoundKey</a:t>
              </a:r>
              <a:endParaRPr kumimoji="1" lang="zh-TW" altLang="en-US" sz="1000" dirty="0"/>
            </a:p>
          </p:txBody>
        </p:sp>
        <p:sp>
          <p:nvSpPr>
            <p:cNvPr id="33" name="立方體 32">
              <a:extLst>
                <a:ext uri="{FF2B5EF4-FFF2-40B4-BE49-F238E27FC236}">
                  <a16:creationId xmlns:a16="http://schemas.microsoft.com/office/drawing/2014/main" id="{038120CD-DEFD-C14F-B5EB-8457C50D92D3}"/>
                </a:ext>
              </a:extLst>
            </p:cNvPr>
            <p:cNvSpPr/>
            <p:nvPr/>
          </p:nvSpPr>
          <p:spPr>
            <a:xfrm>
              <a:off x="2587470" y="4116281"/>
              <a:ext cx="396000" cy="395069"/>
            </a:xfrm>
            <a:prstGeom prst="cub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cxnSp>
          <p:nvCxnSpPr>
            <p:cNvPr id="34" name="直線接點 33">
              <a:extLst>
                <a:ext uri="{FF2B5EF4-FFF2-40B4-BE49-F238E27FC236}">
                  <a16:creationId xmlns:a16="http://schemas.microsoft.com/office/drawing/2014/main" id="{8AD2A4AB-F81F-3B45-9996-61CA3E1228A6}"/>
                </a:ext>
              </a:extLst>
            </p:cNvPr>
            <p:cNvCxnSpPr>
              <a:cxnSpLocks/>
            </p:cNvCxnSpPr>
            <p:nvPr/>
          </p:nvCxnSpPr>
          <p:spPr>
            <a:xfrm>
              <a:off x="2587470" y="4290149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直線接點 34">
              <a:extLst>
                <a:ext uri="{FF2B5EF4-FFF2-40B4-BE49-F238E27FC236}">
                  <a16:creationId xmlns:a16="http://schemas.microsoft.com/office/drawing/2014/main" id="{0271E1A9-8CF7-B44A-851A-AD5254777BBC}"/>
                </a:ext>
              </a:extLst>
            </p:cNvPr>
            <p:cNvCxnSpPr>
              <a:cxnSpLocks/>
            </p:cNvCxnSpPr>
            <p:nvPr/>
          </p:nvCxnSpPr>
          <p:spPr>
            <a:xfrm>
              <a:off x="2587470" y="4363199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直線接點 35">
              <a:extLst>
                <a:ext uri="{FF2B5EF4-FFF2-40B4-BE49-F238E27FC236}">
                  <a16:creationId xmlns:a16="http://schemas.microsoft.com/office/drawing/2014/main" id="{A010041A-62A0-5042-AC2B-10ABA5688A8E}"/>
                </a:ext>
              </a:extLst>
            </p:cNvPr>
            <p:cNvCxnSpPr>
              <a:cxnSpLocks/>
            </p:cNvCxnSpPr>
            <p:nvPr/>
          </p:nvCxnSpPr>
          <p:spPr>
            <a:xfrm>
              <a:off x="2587470" y="4436250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直線接點 36">
              <a:extLst>
                <a:ext uri="{FF2B5EF4-FFF2-40B4-BE49-F238E27FC236}">
                  <a16:creationId xmlns:a16="http://schemas.microsoft.com/office/drawing/2014/main" id="{290314A1-47E0-D24F-956E-EC4F03C5C4E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661040" y="4364131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直線接點 37">
              <a:extLst>
                <a:ext uri="{FF2B5EF4-FFF2-40B4-BE49-F238E27FC236}">
                  <a16:creationId xmlns:a16="http://schemas.microsoft.com/office/drawing/2014/main" id="{7B688561-7FD6-8C48-9926-D74A8900CF4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18" y="4364131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直線接點 38">
              <a:extLst>
                <a:ext uri="{FF2B5EF4-FFF2-40B4-BE49-F238E27FC236}">
                  <a16:creationId xmlns:a16="http://schemas.microsoft.com/office/drawing/2014/main" id="{B2F1E87D-BD0E-7247-B617-0318806B5EC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14595" y="4364131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直線接點 39">
              <a:extLst>
                <a:ext uri="{FF2B5EF4-FFF2-40B4-BE49-F238E27FC236}">
                  <a16:creationId xmlns:a16="http://schemas.microsoft.com/office/drawing/2014/main" id="{1F08116F-4BDF-F346-A82D-4BE4694BBFDC}"/>
                </a:ext>
              </a:extLst>
            </p:cNvPr>
            <p:cNvCxnSpPr>
              <a:cxnSpLocks/>
              <a:stCxn id="33" idx="1"/>
              <a:endCxn id="33" idx="0"/>
            </p:cNvCxnSpPr>
            <p:nvPr/>
          </p:nvCxnSpPr>
          <p:spPr>
            <a:xfrm flipV="1">
              <a:off x="2735970" y="4116281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直線接點 40">
              <a:extLst>
                <a:ext uri="{FF2B5EF4-FFF2-40B4-BE49-F238E27FC236}">
                  <a16:creationId xmlns:a16="http://schemas.microsoft.com/office/drawing/2014/main" id="{1879DA5A-50F3-6D4A-BF59-180E176162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0691" y="4121313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直線接點 41">
              <a:extLst>
                <a:ext uri="{FF2B5EF4-FFF2-40B4-BE49-F238E27FC236}">
                  <a16:creationId xmlns:a16="http://schemas.microsoft.com/office/drawing/2014/main" id="{3C0103B4-DD26-9040-ADF3-42326C90B5D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09193" y="4116281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直線接點 42">
              <a:extLst>
                <a:ext uri="{FF2B5EF4-FFF2-40B4-BE49-F238E27FC236}">
                  <a16:creationId xmlns:a16="http://schemas.microsoft.com/office/drawing/2014/main" id="{B1F0B714-F28B-1F4C-8EF0-F36E69BB6B21}"/>
                </a:ext>
              </a:extLst>
            </p:cNvPr>
            <p:cNvCxnSpPr>
              <a:cxnSpLocks/>
              <a:stCxn id="33" idx="4"/>
              <a:endCxn id="33" idx="5"/>
            </p:cNvCxnSpPr>
            <p:nvPr/>
          </p:nvCxnSpPr>
          <p:spPr>
            <a:xfrm flipV="1">
              <a:off x="2884470" y="4264432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直線接點 43">
              <a:extLst>
                <a:ext uri="{FF2B5EF4-FFF2-40B4-BE49-F238E27FC236}">
                  <a16:creationId xmlns:a16="http://schemas.microsoft.com/office/drawing/2014/main" id="{F2587EC5-D368-3F4E-9A5A-7EE82F0489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82415" y="4194035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直線接點 44">
              <a:extLst>
                <a:ext uri="{FF2B5EF4-FFF2-40B4-BE49-F238E27FC236}">
                  <a16:creationId xmlns:a16="http://schemas.microsoft.com/office/drawing/2014/main" id="{CD0E6FD2-2AF8-794B-92C4-2978A000F9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82415" y="4342185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6" name="圓角矩形 45">
              <a:extLst>
                <a:ext uri="{FF2B5EF4-FFF2-40B4-BE49-F238E27FC236}">
                  <a16:creationId xmlns:a16="http://schemas.microsoft.com/office/drawing/2014/main" id="{AFDB7ABB-4545-EE48-9704-F0FBA5A00A3C}"/>
                </a:ext>
              </a:extLst>
            </p:cNvPr>
            <p:cNvSpPr/>
            <p:nvPr/>
          </p:nvSpPr>
          <p:spPr>
            <a:xfrm>
              <a:off x="2086622" y="4736435"/>
              <a:ext cx="1450644" cy="65314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9525">
              <a:solidFill>
                <a:schemeClr val="tx1"/>
              </a:solidFill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1000" dirty="0">
                  <a:solidFill>
                    <a:schemeClr val="tx1"/>
                  </a:solidFill>
                </a:rPr>
                <a:t>Round N</a:t>
              </a:r>
            </a:p>
            <a:p>
              <a:pPr algn="ctr"/>
              <a:r>
                <a:rPr kumimoji="1" lang="en-US" altLang="zh-TW" sz="1000" dirty="0"/>
                <a:t>SubBytes</a:t>
              </a:r>
            </a:p>
            <a:p>
              <a:pPr algn="ctr"/>
              <a:r>
                <a:rPr kumimoji="1" lang="en-US" altLang="zh-TW" sz="1000" dirty="0"/>
                <a:t>ShiftRows</a:t>
              </a:r>
            </a:p>
            <a:p>
              <a:pPr algn="ctr"/>
              <a:r>
                <a:rPr kumimoji="1" lang="en-US" altLang="zh-TW" sz="1000" dirty="0"/>
                <a:t>AddRoundKey</a:t>
              </a:r>
              <a:endParaRPr kumimoji="1" lang="zh-TW" altLang="en-US" sz="1000" dirty="0"/>
            </a:p>
          </p:txBody>
        </p:sp>
        <p:sp>
          <p:nvSpPr>
            <p:cNvPr id="47" name="立方體 46">
              <a:extLst>
                <a:ext uri="{FF2B5EF4-FFF2-40B4-BE49-F238E27FC236}">
                  <a16:creationId xmlns:a16="http://schemas.microsoft.com/office/drawing/2014/main" id="{F592593C-E057-1C42-89E5-B6698AF000C0}"/>
                </a:ext>
              </a:extLst>
            </p:cNvPr>
            <p:cNvSpPr/>
            <p:nvPr/>
          </p:nvSpPr>
          <p:spPr>
            <a:xfrm>
              <a:off x="2593305" y="5564813"/>
              <a:ext cx="396000" cy="395069"/>
            </a:xfrm>
            <a:prstGeom prst="cub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cxnSp>
          <p:nvCxnSpPr>
            <p:cNvPr id="48" name="直線接點 47">
              <a:extLst>
                <a:ext uri="{FF2B5EF4-FFF2-40B4-BE49-F238E27FC236}">
                  <a16:creationId xmlns:a16="http://schemas.microsoft.com/office/drawing/2014/main" id="{7A0C40DF-9F9B-4749-A821-1BF31F86815A}"/>
                </a:ext>
              </a:extLst>
            </p:cNvPr>
            <p:cNvCxnSpPr>
              <a:cxnSpLocks/>
            </p:cNvCxnSpPr>
            <p:nvPr/>
          </p:nvCxnSpPr>
          <p:spPr>
            <a:xfrm>
              <a:off x="2593305" y="5738681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直線接點 48">
              <a:extLst>
                <a:ext uri="{FF2B5EF4-FFF2-40B4-BE49-F238E27FC236}">
                  <a16:creationId xmlns:a16="http://schemas.microsoft.com/office/drawing/2014/main" id="{C2502328-0B17-4446-9BC8-D641F344A94B}"/>
                </a:ext>
              </a:extLst>
            </p:cNvPr>
            <p:cNvCxnSpPr>
              <a:cxnSpLocks/>
            </p:cNvCxnSpPr>
            <p:nvPr/>
          </p:nvCxnSpPr>
          <p:spPr>
            <a:xfrm>
              <a:off x="2593305" y="5811731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直線接點 49">
              <a:extLst>
                <a:ext uri="{FF2B5EF4-FFF2-40B4-BE49-F238E27FC236}">
                  <a16:creationId xmlns:a16="http://schemas.microsoft.com/office/drawing/2014/main" id="{B29FCBE0-CD9F-FA46-A6DA-429F7BE99210}"/>
                </a:ext>
              </a:extLst>
            </p:cNvPr>
            <p:cNvCxnSpPr>
              <a:cxnSpLocks/>
            </p:cNvCxnSpPr>
            <p:nvPr/>
          </p:nvCxnSpPr>
          <p:spPr>
            <a:xfrm>
              <a:off x="2593305" y="5884782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直線接點 50">
              <a:extLst>
                <a:ext uri="{FF2B5EF4-FFF2-40B4-BE49-F238E27FC236}">
                  <a16:creationId xmlns:a16="http://schemas.microsoft.com/office/drawing/2014/main" id="{E5EEDD5C-9BF9-0046-ACD9-9D52BDCABC1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666875" y="5812663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直線接點 51">
              <a:extLst>
                <a:ext uri="{FF2B5EF4-FFF2-40B4-BE49-F238E27FC236}">
                  <a16:creationId xmlns:a16="http://schemas.microsoft.com/office/drawing/2014/main" id="{C34D33A5-AA16-1C44-8207-86DC6AE152AB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93653" y="5812663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直線接點 52">
              <a:extLst>
                <a:ext uri="{FF2B5EF4-FFF2-40B4-BE49-F238E27FC236}">
                  <a16:creationId xmlns:a16="http://schemas.microsoft.com/office/drawing/2014/main" id="{9FCDD7A5-DB67-CA4B-A899-0177779B23B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20430" y="5812663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直線接點 53">
              <a:extLst>
                <a:ext uri="{FF2B5EF4-FFF2-40B4-BE49-F238E27FC236}">
                  <a16:creationId xmlns:a16="http://schemas.microsoft.com/office/drawing/2014/main" id="{A85E5F37-6285-5946-949A-538547C4DD5D}"/>
                </a:ext>
              </a:extLst>
            </p:cNvPr>
            <p:cNvCxnSpPr>
              <a:cxnSpLocks/>
              <a:stCxn id="47" idx="1"/>
              <a:endCxn id="47" idx="0"/>
            </p:cNvCxnSpPr>
            <p:nvPr/>
          </p:nvCxnSpPr>
          <p:spPr>
            <a:xfrm flipV="1">
              <a:off x="2741805" y="5564813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直線接點 54">
              <a:extLst>
                <a:ext uri="{FF2B5EF4-FFF2-40B4-BE49-F238E27FC236}">
                  <a16:creationId xmlns:a16="http://schemas.microsoft.com/office/drawing/2014/main" id="{DFB3D86E-D934-374E-AA27-1793C9AB54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6526" y="5569845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直線接點 55">
              <a:extLst>
                <a:ext uri="{FF2B5EF4-FFF2-40B4-BE49-F238E27FC236}">
                  <a16:creationId xmlns:a16="http://schemas.microsoft.com/office/drawing/2014/main" id="{B78D910D-3D3D-634B-A349-FC1733E241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15028" y="5564813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直線接點 56">
              <a:extLst>
                <a:ext uri="{FF2B5EF4-FFF2-40B4-BE49-F238E27FC236}">
                  <a16:creationId xmlns:a16="http://schemas.microsoft.com/office/drawing/2014/main" id="{B0B27F0C-7741-3740-9417-9358DA7AFA25}"/>
                </a:ext>
              </a:extLst>
            </p:cNvPr>
            <p:cNvCxnSpPr>
              <a:cxnSpLocks/>
              <a:stCxn id="47" idx="4"/>
              <a:endCxn id="47" idx="5"/>
            </p:cNvCxnSpPr>
            <p:nvPr/>
          </p:nvCxnSpPr>
          <p:spPr>
            <a:xfrm flipV="1">
              <a:off x="2890305" y="5712964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直線接點 57">
              <a:extLst>
                <a:ext uri="{FF2B5EF4-FFF2-40B4-BE49-F238E27FC236}">
                  <a16:creationId xmlns:a16="http://schemas.microsoft.com/office/drawing/2014/main" id="{2A506F8A-B502-7041-92F4-39A74CAE61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88250" y="5642567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直線接點 58">
              <a:extLst>
                <a:ext uri="{FF2B5EF4-FFF2-40B4-BE49-F238E27FC236}">
                  <a16:creationId xmlns:a16="http://schemas.microsoft.com/office/drawing/2014/main" id="{F7BB0607-15F7-9945-82BC-BB455BF8DF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88250" y="5790717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0" name="立方體 59">
              <a:extLst>
                <a:ext uri="{FF2B5EF4-FFF2-40B4-BE49-F238E27FC236}">
                  <a16:creationId xmlns:a16="http://schemas.microsoft.com/office/drawing/2014/main" id="{FC062F81-4E5B-0748-B51A-C83BBF8CB82C}"/>
                </a:ext>
              </a:extLst>
            </p:cNvPr>
            <p:cNvSpPr/>
            <p:nvPr/>
          </p:nvSpPr>
          <p:spPr>
            <a:xfrm>
              <a:off x="5735061" y="1582574"/>
              <a:ext cx="396000" cy="395069"/>
            </a:xfrm>
            <a:prstGeom prst="cub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cxnSp>
          <p:nvCxnSpPr>
            <p:cNvPr id="61" name="直線接點 60">
              <a:extLst>
                <a:ext uri="{FF2B5EF4-FFF2-40B4-BE49-F238E27FC236}">
                  <a16:creationId xmlns:a16="http://schemas.microsoft.com/office/drawing/2014/main" id="{1E8B8BCF-C009-0D4A-AB02-05F60D7209C2}"/>
                </a:ext>
              </a:extLst>
            </p:cNvPr>
            <p:cNvCxnSpPr>
              <a:cxnSpLocks/>
            </p:cNvCxnSpPr>
            <p:nvPr/>
          </p:nvCxnSpPr>
          <p:spPr>
            <a:xfrm>
              <a:off x="5735061" y="1756442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直線接點 61">
              <a:extLst>
                <a:ext uri="{FF2B5EF4-FFF2-40B4-BE49-F238E27FC236}">
                  <a16:creationId xmlns:a16="http://schemas.microsoft.com/office/drawing/2014/main" id="{E940D77B-7835-3745-9781-52D87FFCC769}"/>
                </a:ext>
              </a:extLst>
            </p:cNvPr>
            <p:cNvCxnSpPr>
              <a:cxnSpLocks/>
            </p:cNvCxnSpPr>
            <p:nvPr/>
          </p:nvCxnSpPr>
          <p:spPr>
            <a:xfrm>
              <a:off x="5735061" y="1829492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直線接點 62">
              <a:extLst>
                <a:ext uri="{FF2B5EF4-FFF2-40B4-BE49-F238E27FC236}">
                  <a16:creationId xmlns:a16="http://schemas.microsoft.com/office/drawing/2014/main" id="{DB213EA2-936A-ED47-9A65-197FF2F3A973}"/>
                </a:ext>
              </a:extLst>
            </p:cNvPr>
            <p:cNvCxnSpPr>
              <a:cxnSpLocks/>
            </p:cNvCxnSpPr>
            <p:nvPr/>
          </p:nvCxnSpPr>
          <p:spPr>
            <a:xfrm>
              <a:off x="5735061" y="1902543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直線接點 63">
              <a:extLst>
                <a:ext uri="{FF2B5EF4-FFF2-40B4-BE49-F238E27FC236}">
                  <a16:creationId xmlns:a16="http://schemas.microsoft.com/office/drawing/2014/main" id="{39ED9DEC-726F-9146-BC89-6829BA3BB82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808632" y="1830424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直線接點 64">
              <a:extLst>
                <a:ext uri="{FF2B5EF4-FFF2-40B4-BE49-F238E27FC236}">
                  <a16:creationId xmlns:a16="http://schemas.microsoft.com/office/drawing/2014/main" id="{539F0F8A-BBE5-F647-9AE3-9B81C2BB587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735409" y="1830424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直線接點 65">
              <a:extLst>
                <a:ext uri="{FF2B5EF4-FFF2-40B4-BE49-F238E27FC236}">
                  <a16:creationId xmlns:a16="http://schemas.microsoft.com/office/drawing/2014/main" id="{74451A92-26DB-A34B-ABF5-4E362FDD32E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662187" y="1830424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直線接點 66">
              <a:extLst>
                <a:ext uri="{FF2B5EF4-FFF2-40B4-BE49-F238E27FC236}">
                  <a16:creationId xmlns:a16="http://schemas.microsoft.com/office/drawing/2014/main" id="{2B1275B5-97F7-164A-98EE-ACE9C6B27998}"/>
                </a:ext>
              </a:extLst>
            </p:cNvPr>
            <p:cNvCxnSpPr>
              <a:cxnSpLocks/>
              <a:stCxn id="60" idx="1"/>
              <a:endCxn id="60" idx="0"/>
            </p:cNvCxnSpPr>
            <p:nvPr/>
          </p:nvCxnSpPr>
          <p:spPr>
            <a:xfrm flipV="1">
              <a:off x="5883561" y="1582574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直線接點 67">
              <a:extLst>
                <a:ext uri="{FF2B5EF4-FFF2-40B4-BE49-F238E27FC236}">
                  <a16:creationId xmlns:a16="http://schemas.microsoft.com/office/drawing/2014/main" id="{89A56D3D-FF0F-C045-A17B-557282CEB9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8282" y="1587606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" name="直線接點 68">
              <a:extLst>
                <a:ext uri="{FF2B5EF4-FFF2-40B4-BE49-F238E27FC236}">
                  <a16:creationId xmlns:a16="http://schemas.microsoft.com/office/drawing/2014/main" id="{ED26B13A-B051-5947-B956-1A50D24D18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56784" y="1582574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直線接點 69">
              <a:extLst>
                <a:ext uri="{FF2B5EF4-FFF2-40B4-BE49-F238E27FC236}">
                  <a16:creationId xmlns:a16="http://schemas.microsoft.com/office/drawing/2014/main" id="{FF7EDE8E-CA2B-6049-A42D-CC7DFA9A8381}"/>
                </a:ext>
              </a:extLst>
            </p:cNvPr>
            <p:cNvCxnSpPr>
              <a:cxnSpLocks/>
              <a:stCxn id="60" idx="4"/>
              <a:endCxn id="60" idx="5"/>
            </p:cNvCxnSpPr>
            <p:nvPr/>
          </p:nvCxnSpPr>
          <p:spPr>
            <a:xfrm flipV="1">
              <a:off x="6032061" y="1730725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直線接點 70">
              <a:extLst>
                <a:ext uri="{FF2B5EF4-FFF2-40B4-BE49-F238E27FC236}">
                  <a16:creationId xmlns:a16="http://schemas.microsoft.com/office/drawing/2014/main" id="{4A16C62C-3083-3B4B-9E9C-2C6C020296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30006" y="1660328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直線接點 71">
              <a:extLst>
                <a:ext uri="{FF2B5EF4-FFF2-40B4-BE49-F238E27FC236}">
                  <a16:creationId xmlns:a16="http://schemas.microsoft.com/office/drawing/2014/main" id="{45A4585A-3589-E448-8070-A5C4157403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30006" y="1808478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3" name="立方體 72">
              <a:extLst>
                <a:ext uri="{FF2B5EF4-FFF2-40B4-BE49-F238E27FC236}">
                  <a16:creationId xmlns:a16="http://schemas.microsoft.com/office/drawing/2014/main" id="{F1495578-713B-A24F-A064-82A462A054E1}"/>
                </a:ext>
              </a:extLst>
            </p:cNvPr>
            <p:cNvSpPr/>
            <p:nvPr/>
          </p:nvSpPr>
          <p:spPr>
            <a:xfrm>
              <a:off x="4173471" y="2092604"/>
              <a:ext cx="396000" cy="395069"/>
            </a:xfrm>
            <a:prstGeom prst="cub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cxnSp>
          <p:nvCxnSpPr>
            <p:cNvPr id="74" name="直線接點 73">
              <a:extLst>
                <a:ext uri="{FF2B5EF4-FFF2-40B4-BE49-F238E27FC236}">
                  <a16:creationId xmlns:a16="http://schemas.microsoft.com/office/drawing/2014/main" id="{3A897D03-0598-4049-A1EA-02F7DE3461F8}"/>
                </a:ext>
              </a:extLst>
            </p:cNvPr>
            <p:cNvCxnSpPr>
              <a:cxnSpLocks/>
            </p:cNvCxnSpPr>
            <p:nvPr/>
          </p:nvCxnSpPr>
          <p:spPr>
            <a:xfrm>
              <a:off x="4173471" y="2266472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直線接點 74">
              <a:extLst>
                <a:ext uri="{FF2B5EF4-FFF2-40B4-BE49-F238E27FC236}">
                  <a16:creationId xmlns:a16="http://schemas.microsoft.com/office/drawing/2014/main" id="{53AE1F1A-213D-0343-9BDB-5312611020F4}"/>
                </a:ext>
              </a:extLst>
            </p:cNvPr>
            <p:cNvCxnSpPr>
              <a:cxnSpLocks/>
            </p:cNvCxnSpPr>
            <p:nvPr/>
          </p:nvCxnSpPr>
          <p:spPr>
            <a:xfrm>
              <a:off x="4173471" y="2339522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直線接點 75">
              <a:extLst>
                <a:ext uri="{FF2B5EF4-FFF2-40B4-BE49-F238E27FC236}">
                  <a16:creationId xmlns:a16="http://schemas.microsoft.com/office/drawing/2014/main" id="{EBF9098B-B9A6-A147-8A14-39DF4BC4CEF1}"/>
                </a:ext>
              </a:extLst>
            </p:cNvPr>
            <p:cNvCxnSpPr>
              <a:cxnSpLocks/>
            </p:cNvCxnSpPr>
            <p:nvPr/>
          </p:nvCxnSpPr>
          <p:spPr>
            <a:xfrm>
              <a:off x="4173471" y="2412573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直線接點 76">
              <a:extLst>
                <a:ext uri="{FF2B5EF4-FFF2-40B4-BE49-F238E27FC236}">
                  <a16:creationId xmlns:a16="http://schemas.microsoft.com/office/drawing/2014/main" id="{ED29B69D-2123-794F-BAD1-2E82D74E5541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247042" y="2340454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直線接點 77">
              <a:extLst>
                <a:ext uri="{FF2B5EF4-FFF2-40B4-BE49-F238E27FC236}">
                  <a16:creationId xmlns:a16="http://schemas.microsoft.com/office/drawing/2014/main" id="{5FFDE1D5-44DD-6947-A006-02A855AE494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73819" y="2340454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直線接點 78">
              <a:extLst>
                <a:ext uri="{FF2B5EF4-FFF2-40B4-BE49-F238E27FC236}">
                  <a16:creationId xmlns:a16="http://schemas.microsoft.com/office/drawing/2014/main" id="{92178A37-B8EB-ED4A-AE20-CF3EB995D94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00597" y="2340454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直線接點 79">
              <a:extLst>
                <a:ext uri="{FF2B5EF4-FFF2-40B4-BE49-F238E27FC236}">
                  <a16:creationId xmlns:a16="http://schemas.microsoft.com/office/drawing/2014/main" id="{1DDC7065-23A1-324C-9BB2-7D7CBB833AB6}"/>
                </a:ext>
              </a:extLst>
            </p:cNvPr>
            <p:cNvCxnSpPr>
              <a:cxnSpLocks/>
              <a:stCxn id="73" idx="1"/>
              <a:endCxn id="73" idx="0"/>
            </p:cNvCxnSpPr>
            <p:nvPr/>
          </p:nvCxnSpPr>
          <p:spPr>
            <a:xfrm flipV="1">
              <a:off x="4321971" y="2092604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直線接點 80">
              <a:extLst>
                <a:ext uri="{FF2B5EF4-FFF2-40B4-BE49-F238E27FC236}">
                  <a16:creationId xmlns:a16="http://schemas.microsoft.com/office/drawing/2014/main" id="{0980502D-1A59-6643-8DD8-8183FD8DC7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46692" y="2097636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直線接點 81">
              <a:extLst>
                <a:ext uri="{FF2B5EF4-FFF2-40B4-BE49-F238E27FC236}">
                  <a16:creationId xmlns:a16="http://schemas.microsoft.com/office/drawing/2014/main" id="{89376009-8E01-4647-929E-1CBA65F5E8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95194" y="2092604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直線接點 82">
              <a:extLst>
                <a:ext uri="{FF2B5EF4-FFF2-40B4-BE49-F238E27FC236}">
                  <a16:creationId xmlns:a16="http://schemas.microsoft.com/office/drawing/2014/main" id="{B7C95571-78D1-1D40-A73C-DA62CA6A31D1}"/>
                </a:ext>
              </a:extLst>
            </p:cNvPr>
            <p:cNvCxnSpPr>
              <a:cxnSpLocks/>
              <a:stCxn id="73" idx="4"/>
              <a:endCxn id="73" idx="5"/>
            </p:cNvCxnSpPr>
            <p:nvPr/>
          </p:nvCxnSpPr>
          <p:spPr>
            <a:xfrm flipV="1">
              <a:off x="4470471" y="2240755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直線接點 83">
              <a:extLst>
                <a:ext uri="{FF2B5EF4-FFF2-40B4-BE49-F238E27FC236}">
                  <a16:creationId xmlns:a16="http://schemas.microsoft.com/office/drawing/2014/main" id="{D52FD343-A2C0-B54C-87C6-CFB9101E1B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8416" y="2170358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直線接點 84">
              <a:extLst>
                <a:ext uri="{FF2B5EF4-FFF2-40B4-BE49-F238E27FC236}">
                  <a16:creationId xmlns:a16="http://schemas.microsoft.com/office/drawing/2014/main" id="{DC0D080F-9545-9845-A10E-1292C045D5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8416" y="2318508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6" name="立方體 85">
              <a:extLst>
                <a:ext uri="{FF2B5EF4-FFF2-40B4-BE49-F238E27FC236}">
                  <a16:creationId xmlns:a16="http://schemas.microsoft.com/office/drawing/2014/main" id="{6973A434-A01A-0548-A4D9-0A1D25E2EFB2}"/>
                </a:ext>
              </a:extLst>
            </p:cNvPr>
            <p:cNvSpPr/>
            <p:nvPr/>
          </p:nvSpPr>
          <p:spPr>
            <a:xfrm>
              <a:off x="4199251" y="3281048"/>
              <a:ext cx="396000" cy="395069"/>
            </a:xfrm>
            <a:prstGeom prst="cub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cxnSp>
          <p:nvCxnSpPr>
            <p:cNvPr id="87" name="直線接點 86">
              <a:extLst>
                <a:ext uri="{FF2B5EF4-FFF2-40B4-BE49-F238E27FC236}">
                  <a16:creationId xmlns:a16="http://schemas.microsoft.com/office/drawing/2014/main" id="{824C38D0-AD62-D247-B9FE-9BB38F4AFC6D}"/>
                </a:ext>
              </a:extLst>
            </p:cNvPr>
            <p:cNvCxnSpPr>
              <a:cxnSpLocks/>
            </p:cNvCxnSpPr>
            <p:nvPr/>
          </p:nvCxnSpPr>
          <p:spPr>
            <a:xfrm>
              <a:off x="4199251" y="3454916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8" name="直線接點 87">
              <a:extLst>
                <a:ext uri="{FF2B5EF4-FFF2-40B4-BE49-F238E27FC236}">
                  <a16:creationId xmlns:a16="http://schemas.microsoft.com/office/drawing/2014/main" id="{F25E0A81-D31A-C140-81B7-386BFAD3C3AB}"/>
                </a:ext>
              </a:extLst>
            </p:cNvPr>
            <p:cNvCxnSpPr>
              <a:cxnSpLocks/>
            </p:cNvCxnSpPr>
            <p:nvPr/>
          </p:nvCxnSpPr>
          <p:spPr>
            <a:xfrm>
              <a:off x="4199251" y="3527966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直線接點 88">
              <a:extLst>
                <a:ext uri="{FF2B5EF4-FFF2-40B4-BE49-F238E27FC236}">
                  <a16:creationId xmlns:a16="http://schemas.microsoft.com/office/drawing/2014/main" id="{031D7521-CADD-5C47-8A07-EC03F0637CF9}"/>
                </a:ext>
              </a:extLst>
            </p:cNvPr>
            <p:cNvCxnSpPr>
              <a:cxnSpLocks/>
            </p:cNvCxnSpPr>
            <p:nvPr/>
          </p:nvCxnSpPr>
          <p:spPr>
            <a:xfrm>
              <a:off x="4199251" y="3601017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0" name="直線接點 89">
              <a:extLst>
                <a:ext uri="{FF2B5EF4-FFF2-40B4-BE49-F238E27FC236}">
                  <a16:creationId xmlns:a16="http://schemas.microsoft.com/office/drawing/2014/main" id="{0732E21F-93DE-0A41-9C2E-8658082AFFB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272822" y="3528898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直線接點 90">
              <a:extLst>
                <a:ext uri="{FF2B5EF4-FFF2-40B4-BE49-F238E27FC236}">
                  <a16:creationId xmlns:a16="http://schemas.microsoft.com/office/drawing/2014/main" id="{66A66CDD-2E71-4046-AB43-C52D33F3CFC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99599" y="3528898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直線接點 91">
              <a:extLst>
                <a:ext uri="{FF2B5EF4-FFF2-40B4-BE49-F238E27FC236}">
                  <a16:creationId xmlns:a16="http://schemas.microsoft.com/office/drawing/2014/main" id="{B0D04D64-FAAB-8949-A370-060F80A6FC2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26377" y="3528898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3" name="直線接點 92">
              <a:extLst>
                <a:ext uri="{FF2B5EF4-FFF2-40B4-BE49-F238E27FC236}">
                  <a16:creationId xmlns:a16="http://schemas.microsoft.com/office/drawing/2014/main" id="{0DC79B9A-E4E0-9F47-87A1-342EF429A578}"/>
                </a:ext>
              </a:extLst>
            </p:cNvPr>
            <p:cNvCxnSpPr>
              <a:cxnSpLocks/>
              <a:stCxn id="86" idx="1"/>
              <a:endCxn id="86" idx="0"/>
            </p:cNvCxnSpPr>
            <p:nvPr/>
          </p:nvCxnSpPr>
          <p:spPr>
            <a:xfrm flipV="1">
              <a:off x="4347751" y="3281048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直線接點 93">
              <a:extLst>
                <a:ext uri="{FF2B5EF4-FFF2-40B4-BE49-F238E27FC236}">
                  <a16:creationId xmlns:a16="http://schemas.microsoft.com/office/drawing/2014/main" id="{C48CA74B-2DCF-D443-B743-2E116A9E68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72472" y="3286080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直線接點 94">
              <a:extLst>
                <a:ext uri="{FF2B5EF4-FFF2-40B4-BE49-F238E27FC236}">
                  <a16:creationId xmlns:a16="http://schemas.microsoft.com/office/drawing/2014/main" id="{4590B991-A2A7-3941-B831-FEDF121803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20974" y="3281048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直線接點 95">
              <a:extLst>
                <a:ext uri="{FF2B5EF4-FFF2-40B4-BE49-F238E27FC236}">
                  <a16:creationId xmlns:a16="http://schemas.microsoft.com/office/drawing/2014/main" id="{3A5EE95D-0F3F-3445-BCEC-03EF9D9CCFAB}"/>
                </a:ext>
              </a:extLst>
            </p:cNvPr>
            <p:cNvCxnSpPr>
              <a:cxnSpLocks/>
              <a:stCxn id="86" idx="4"/>
              <a:endCxn id="86" idx="5"/>
            </p:cNvCxnSpPr>
            <p:nvPr/>
          </p:nvCxnSpPr>
          <p:spPr>
            <a:xfrm flipV="1">
              <a:off x="4496251" y="3429199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直線接點 96">
              <a:extLst>
                <a:ext uri="{FF2B5EF4-FFF2-40B4-BE49-F238E27FC236}">
                  <a16:creationId xmlns:a16="http://schemas.microsoft.com/office/drawing/2014/main" id="{A8656FBF-B63A-CF48-900F-D5F60E79F6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4196" y="3358802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直線接點 97">
              <a:extLst>
                <a:ext uri="{FF2B5EF4-FFF2-40B4-BE49-F238E27FC236}">
                  <a16:creationId xmlns:a16="http://schemas.microsoft.com/office/drawing/2014/main" id="{0F1B431B-6DE1-9242-A9D7-4805F60A91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4196" y="3506952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9" name="立方體 98">
              <a:extLst>
                <a:ext uri="{FF2B5EF4-FFF2-40B4-BE49-F238E27FC236}">
                  <a16:creationId xmlns:a16="http://schemas.microsoft.com/office/drawing/2014/main" id="{317F11A3-1E48-DB4C-9531-CBA592716790}"/>
                </a:ext>
              </a:extLst>
            </p:cNvPr>
            <p:cNvSpPr/>
            <p:nvPr/>
          </p:nvSpPr>
          <p:spPr>
            <a:xfrm>
              <a:off x="4199251" y="4865006"/>
              <a:ext cx="396000" cy="395069"/>
            </a:xfrm>
            <a:prstGeom prst="cub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cxnSp>
          <p:nvCxnSpPr>
            <p:cNvPr id="100" name="直線接點 99">
              <a:extLst>
                <a:ext uri="{FF2B5EF4-FFF2-40B4-BE49-F238E27FC236}">
                  <a16:creationId xmlns:a16="http://schemas.microsoft.com/office/drawing/2014/main" id="{EF9DE5DF-B1AD-7444-8337-054E39F9F4A0}"/>
                </a:ext>
              </a:extLst>
            </p:cNvPr>
            <p:cNvCxnSpPr>
              <a:cxnSpLocks/>
            </p:cNvCxnSpPr>
            <p:nvPr/>
          </p:nvCxnSpPr>
          <p:spPr>
            <a:xfrm>
              <a:off x="4199251" y="5038874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1" name="直線接點 100">
              <a:extLst>
                <a:ext uri="{FF2B5EF4-FFF2-40B4-BE49-F238E27FC236}">
                  <a16:creationId xmlns:a16="http://schemas.microsoft.com/office/drawing/2014/main" id="{AD52EBBB-25CA-F644-99D9-B2D3B3EA0E74}"/>
                </a:ext>
              </a:extLst>
            </p:cNvPr>
            <p:cNvCxnSpPr>
              <a:cxnSpLocks/>
            </p:cNvCxnSpPr>
            <p:nvPr/>
          </p:nvCxnSpPr>
          <p:spPr>
            <a:xfrm>
              <a:off x="4199251" y="5111924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2" name="直線接點 101">
              <a:extLst>
                <a:ext uri="{FF2B5EF4-FFF2-40B4-BE49-F238E27FC236}">
                  <a16:creationId xmlns:a16="http://schemas.microsoft.com/office/drawing/2014/main" id="{B038BA06-B029-0740-B28B-D3DB6D304821}"/>
                </a:ext>
              </a:extLst>
            </p:cNvPr>
            <p:cNvCxnSpPr>
              <a:cxnSpLocks/>
            </p:cNvCxnSpPr>
            <p:nvPr/>
          </p:nvCxnSpPr>
          <p:spPr>
            <a:xfrm>
              <a:off x="4199251" y="5184975"/>
              <a:ext cx="29700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3" name="直線接點 102">
              <a:extLst>
                <a:ext uri="{FF2B5EF4-FFF2-40B4-BE49-F238E27FC236}">
                  <a16:creationId xmlns:a16="http://schemas.microsoft.com/office/drawing/2014/main" id="{FD55583D-A920-3B42-A107-9FBE8C9F3E3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272822" y="5112856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4" name="直線接點 103">
              <a:extLst>
                <a:ext uri="{FF2B5EF4-FFF2-40B4-BE49-F238E27FC236}">
                  <a16:creationId xmlns:a16="http://schemas.microsoft.com/office/drawing/2014/main" id="{BBB45C5B-9297-2440-A577-350EED29F73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99599" y="5112856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直線接點 104">
              <a:extLst>
                <a:ext uri="{FF2B5EF4-FFF2-40B4-BE49-F238E27FC236}">
                  <a16:creationId xmlns:a16="http://schemas.microsoft.com/office/drawing/2014/main" id="{86D4D1F8-9815-134E-BA0C-1B2C0E8C425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26377" y="5112856"/>
              <a:ext cx="296302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6" name="直線接點 105">
              <a:extLst>
                <a:ext uri="{FF2B5EF4-FFF2-40B4-BE49-F238E27FC236}">
                  <a16:creationId xmlns:a16="http://schemas.microsoft.com/office/drawing/2014/main" id="{03E91F3B-7E68-6346-8BD5-86B206014A3E}"/>
                </a:ext>
              </a:extLst>
            </p:cNvPr>
            <p:cNvCxnSpPr>
              <a:cxnSpLocks/>
              <a:stCxn id="99" idx="1"/>
              <a:endCxn id="99" idx="0"/>
            </p:cNvCxnSpPr>
            <p:nvPr/>
          </p:nvCxnSpPr>
          <p:spPr>
            <a:xfrm flipV="1">
              <a:off x="4347751" y="4865006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7" name="直線接點 106">
              <a:extLst>
                <a:ext uri="{FF2B5EF4-FFF2-40B4-BE49-F238E27FC236}">
                  <a16:creationId xmlns:a16="http://schemas.microsoft.com/office/drawing/2014/main" id="{1C626AA3-BA33-C64D-A961-A694961A2A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72472" y="4870038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8" name="直線接點 107">
              <a:extLst>
                <a:ext uri="{FF2B5EF4-FFF2-40B4-BE49-F238E27FC236}">
                  <a16:creationId xmlns:a16="http://schemas.microsoft.com/office/drawing/2014/main" id="{430698C6-66EC-F44E-ACC8-D6079B4D83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20974" y="4865006"/>
              <a:ext cx="98999" cy="98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9" name="直線接點 108">
              <a:extLst>
                <a:ext uri="{FF2B5EF4-FFF2-40B4-BE49-F238E27FC236}">
                  <a16:creationId xmlns:a16="http://schemas.microsoft.com/office/drawing/2014/main" id="{A656EA79-E986-A341-A5B5-0C5FDFFF833E}"/>
                </a:ext>
              </a:extLst>
            </p:cNvPr>
            <p:cNvCxnSpPr>
              <a:cxnSpLocks/>
              <a:stCxn id="99" idx="4"/>
              <a:endCxn id="99" idx="5"/>
            </p:cNvCxnSpPr>
            <p:nvPr/>
          </p:nvCxnSpPr>
          <p:spPr>
            <a:xfrm flipV="1">
              <a:off x="4496251" y="5013157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直線接點 109">
              <a:extLst>
                <a:ext uri="{FF2B5EF4-FFF2-40B4-BE49-F238E27FC236}">
                  <a16:creationId xmlns:a16="http://schemas.microsoft.com/office/drawing/2014/main" id="{5CFAF6DA-5EFD-CC49-BC8F-9FE0E694CD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4196" y="4942760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直線接點 110">
              <a:extLst>
                <a:ext uri="{FF2B5EF4-FFF2-40B4-BE49-F238E27FC236}">
                  <a16:creationId xmlns:a16="http://schemas.microsoft.com/office/drawing/2014/main" id="{6B74B60B-9CB2-D64E-8B20-3B94614A79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4196" y="5090910"/>
              <a:ext cx="99000" cy="987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3" name="直線箭頭接點 141">
              <a:extLst>
                <a:ext uri="{FF2B5EF4-FFF2-40B4-BE49-F238E27FC236}">
                  <a16:creationId xmlns:a16="http://schemas.microsoft.com/office/drawing/2014/main" id="{EDED7953-96E0-0D40-AA1A-74B34B83C64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14663" y="1983431"/>
              <a:ext cx="3738" cy="15209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4" name="直線箭頭接點 147">
              <a:extLst>
                <a:ext uri="{FF2B5EF4-FFF2-40B4-BE49-F238E27FC236}">
                  <a16:creationId xmlns:a16="http://schemas.microsoft.com/office/drawing/2014/main" id="{374143AB-494D-A544-8B10-05CE6036BBC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06861" y="1447162"/>
              <a:ext cx="2330" cy="19065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直線箭頭接點 149">
              <a:extLst>
                <a:ext uri="{FF2B5EF4-FFF2-40B4-BE49-F238E27FC236}">
                  <a16:creationId xmlns:a16="http://schemas.microsoft.com/office/drawing/2014/main" id="{F0A1583D-19C5-7547-BDED-3ADC5C77DE86}"/>
                </a:ext>
              </a:extLst>
            </p:cNvPr>
            <p:cNvCxnSpPr>
              <a:cxnSpLocks/>
            </p:cNvCxnSpPr>
            <p:nvPr/>
          </p:nvCxnSpPr>
          <p:spPr>
            <a:xfrm>
              <a:off x="2800631" y="2045239"/>
              <a:ext cx="442" cy="11343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直線箭頭接點 151">
              <a:extLst>
                <a:ext uri="{FF2B5EF4-FFF2-40B4-BE49-F238E27FC236}">
                  <a16:creationId xmlns:a16="http://schemas.microsoft.com/office/drawing/2014/main" id="{57009A8D-A35F-5D4B-B660-C1702CFB442B}"/>
                </a:ext>
              </a:extLst>
            </p:cNvPr>
            <p:cNvCxnSpPr>
              <a:cxnSpLocks/>
            </p:cNvCxnSpPr>
            <p:nvPr/>
          </p:nvCxnSpPr>
          <p:spPr>
            <a:xfrm>
              <a:off x="2793652" y="2371516"/>
              <a:ext cx="1634" cy="15176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直線箭頭接點 153">
              <a:extLst>
                <a:ext uri="{FF2B5EF4-FFF2-40B4-BE49-F238E27FC236}">
                  <a16:creationId xmlns:a16="http://schemas.microsoft.com/office/drawing/2014/main" id="{8581045C-2142-074E-9876-11B21331CFC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83711" y="2906076"/>
              <a:ext cx="124" cy="16700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直線箭頭接點 155">
              <a:extLst>
                <a:ext uri="{FF2B5EF4-FFF2-40B4-BE49-F238E27FC236}">
                  <a16:creationId xmlns:a16="http://schemas.microsoft.com/office/drawing/2014/main" id="{88C0A15A-72BB-AA4B-A10D-89B7E3A5EFA9}"/>
                </a:ext>
              </a:extLst>
            </p:cNvPr>
            <p:cNvCxnSpPr>
              <a:cxnSpLocks/>
            </p:cNvCxnSpPr>
            <p:nvPr/>
          </p:nvCxnSpPr>
          <p:spPr>
            <a:xfrm>
              <a:off x="2760562" y="3906456"/>
              <a:ext cx="2648" cy="20402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直線箭頭接點 157">
              <a:extLst>
                <a:ext uri="{FF2B5EF4-FFF2-40B4-BE49-F238E27FC236}">
                  <a16:creationId xmlns:a16="http://schemas.microsoft.com/office/drawing/2014/main" id="{F1D7E05F-A6A7-2946-80C2-F5EDD94A2F97}"/>
                </a:ext>
              </a:extLst>
            </p:cNvPr>
            <p:cNvCxnSpPr>
              <a:cxnSpLocks/>
            </p:cNvCxnSpPr>
            <p:nvPr/>
          </p:nvCxnSpPr>
          <p:spPr>
            <a:xfrm>
              <a:off x="2757042" y="4521882"/>
              <a:ext cx="2648" cy="20402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肘形接點 119">
              <a:extLst>
                <a:ext uri="{FF2B5EF4-FFF2-40B4-BE49-F238E27FC236}">
                  <a16:creationId xmlns:a16="http://schemas.microsoft.com/office/drawing/2014/main" id="{E37874A0-891F-2640-BB37-4FD2B00E0105}"/>
                </a:ext>
              </a:extLst>
            </p:cNvPr>
            <p:cNvCxnSpPr>
              <a:cxnSpLocks/>
              <a:endCxn id="32" idx="1"/>
            </p:cNvCxnSpPr>
            <p:nvPr/>
          </p:nvCxnSpPr>
          <p:spPr>
            <a:xfrm rot="16200000" flipV="1">
              <a:off x="1872464" y="3693206"/>
              <a:ext cx="1098740" cy="670423"/>
            </a:xfrm>
            <a:prstGeom prst="bentConnector4">
              <a:avLst>
                <a:gd name="adj1" fmla="val -885"/>
                <a:gd name="adj2" fmla="val 149636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1" name="直線箭頭接點 166">
              <a:extLst>
                <a:ext uri="{FF2B5EF4-FFF2-40B4-BE49-F238E27FC236}">
                  <a16:creationId xmlns:a16="http://schemas.microsoft.com/office/drawing/2014/main" id="{461AF101-2DE9-B546-B342-F5C354523D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06861" y="5388303"/>
              <a:ext cx="1165" cy="17912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2" name="直線箭頭接點 168">
              <a:extLst>
                <a:ext uri="{FF2B5EF4-FFF2-40B4-BE49-F238E27FC236}">
                  <a16:creationId xmlns:a16="http://schemas.microsoft.com/office/drawing/2014/main" id="{3EDD5F88-2948-2C4E-B5BC-A71AB9685A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13999" y="5965235"/>
              <a:ext cx="1165" cy="17912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3" name="直線箭頭接點 170">
              <a:extLst>
                <a:ext uri="{FF2B5EF4-FFF2-40B4-BE49-F238E27FC236}">
                  <a16:creationId xmlns:a16="http://schemas.microsoft.com/office/drawing/2014/main" id="{AB1554F2-B100-8E40-B647-7B57D03DC785}"/>
                </a:ext>
              </a:extLst>
            </p:cNvPr>
            <p:cNvCxnSpPr>
              <a:cxnSpLocks/>
              <a:endCxn id="18" idx="3"/>
            </p:cNvCxnSpPr>
            <p:nvPr/>
          </p:nvCxnSpPr>
          <p:spPr>
            <a:xfrm flipH="1" flipV="1">
              <a:off x="3539321" y="2257031"/>
              <a:ext cx="627565" cy="58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4" name="直線箭頭接點 173">
              <a:extLst>
                <a:ext uri="{FF2B5EF4-FFF2-40B4-BE49-F238E27FC236}">
                  <a16:creationId xmlns:a16="http://schemas.microsoft.com/office/drawing/2014/main" id="{92EFBEB0-A06F-7A4D-9D95-892F628FD2C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80461" y="2260652"/>
              <a:ext cx="91295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5" name="直線箭頭接點 176">
              <a:extLst>
                <a:ext uri="{FF2B5EF4-FFF2-40B4-BE49-F238E27FC236}">
                  <a16:creationId xmlns:a16="http://schemas.microsoft.com/office/drawing/2014/main" id="{30939953-8F2F-1147-BDC8-DFBAAB4645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53217" y="3490913"/>
              <a:ext cx="627565" cy="58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6" name="直線箭頭接點 177">
              <a:extLst>
                <a:ext uri="{FF2B5EF4-FFF2-40B4-BE49-F238E27FC236}">
                  <a16:creationId xmlns:a16="http://schemas.microsoft.com/office/drawing/2014/main" id="{3395C03A-2E2B-1846-80AA-C1F7658EDF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94357" y="3494534"/>
              <a:ext cx="91295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7" name="直線箭頭接點 178">
              <a:extLst>
                <a:ext uri="{FF2B5EF4-FFF2-40B4-BE49-F238E27FC236}">
                  <a16:creationId xmlns:a16="http://schemas.microsoft.com/office/drawing/2014/main" id="{A239EB66-ACED-7044-906C-C373D2FAA56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39322" y="5049839"/>
              <a:ext cx="656501" cy="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8" name="直線箭頭接點 179">
              <a:extLst>
                <a:ext uri="{FF2B5EF4-FFF2-40B4-BE49-F238E27FC236}">
                  <a16:creationId xmlns:a16="http://schemas.microsoft.com/office/drawing/2014/main" id="{66B96A3B-FBFF-3A46-B04D-81486630E9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80461" y="5053460"/>
              <a:ext cx="91295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9" name="文字方塊 128">
              <a:extLst>
                <a:ext uri="{FF2B5EF4-FFF2-40B4-BE49-F238E27FC236}">
                  <a16:creationId xmlns:a16="http://schemas.microsoft.com/office/drawing/2014/main" id="{39DCC395-B277-CD4A-B573-75C19688C8EE}"/>
                </a:ext>
              </a:extLst>
            </p:cNvPr>
            <p:cNvSpPr txBox="1"/>
            <p:nvPr/>
          </p:nvSpPr>
          <p:spPr>
            <a:xfrm>
              <a:off x="2183989" y="978434"/>
              <a:ext cx="130195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sz="1050" dirty="0"/>
                <a:t>Plaintext(128 bits)</a:t>
              </a:r>
            </a:p>
          </p:txBody>
        </p:sp>
        <p:sp>
          <p:nvSpPr>
            <p:cNvPr id="130" name="文字方塊 129">
              <a:extLst>
                <a:ext uri="{FF2B5EF4-FFF2-40B4-BE49-F238E27FC236}">
                  <a16:creationId xmlns:a16="http://schemas.microsoft.com/office/drawing/2014/main" id="{E5125AA1-A34D-C040-B29E-9049534DE096}"/>
                </a:ext>
              </a:extLst>
            </p:cNvPr>
            <p:cNvSpPr txBox="1"/>
            <p:nvPr/>
          </p:nvSpPr>
          <p:spPr>
            <a:xfrm>
              <a:off x="5184261" y="978434"/>
              <a:ext cx="169148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sz="1050" dirty="0"/>
                <a:t>Secret key(128/192/256)</a:t>
              </a:r>
              <a:endParaRPr kumimoji="1" lang="zh-TW" altLang="en-US" sz="1050" dirty="0"/>
            </a:p>
          </p:txBody>
        </p:sp>
        <p:sp>
          <p:nvSpPr>
            <p:cNvPr id="131" name="文字方塊 130">
              <a:extLst>
                <a:ext uri="{FF2B5EF4-FFF2-40B4-BE49-F238E27FC236}">
                  <a16:creationId xmlns:a16="http://schemas.microsoft.com/office/drawing/2014/main" id="{28B3A7B5-C9D7-4D47-8ECE-55902A3C2390}"/>
                </a:ext>
              </a:extLst>
            </p:cNvPr>
            <p:cNvSpPr txBox="1"/>
            <p:nvPr/>
          </p:nvSpPr>
          <p:spPr>
            <a:xfrm>
              <a:off x="1325900" y="1727382"/>
              <a:ext cx="130195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sz="1050" dirty="0"/>
                <a:t>State array (4*4*8)</a:t>
              </a:r>
              <a:endParaRPr kumimoji="1" lang="zh-TW" altLang="en-US" sz="1050" dirty="0"/>
            </a:p>
          </p:txBody>
        </p:sp>
        <p:sp>
          <p:nvSpPr>
            <p:cNvPr id="132" name="文字方塊 131">
              <a:extLst>
                <a:ext uri="{FF2B5EF4-FFF2-40B4-BE49-F238E27FC236}">
                  <a16:creationId xmlns:a16="http://schemas.microsoft.com/office/drawing/2014/main" id="{EE305066-3C0C-C84F-ABAA-69C3C85FFECC}"/>
                </a:ext>
              </a:extLst>
            </p:cNvPr>
            <p:cNvSpPr txBox="1"/>
            <p:nvPr/>
          </p:nvSpPr>
          <p:spPr>
            <a:xfrm>
              <a:off x="1287236" y="2625041"/>
              <a:ext cx="130195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sz="1050" dirty="0"/>
                <a:t>State array (4*4*8)</a:t>
              </a:r>
              <a:endParaRPr kumimoji="1" lang="zh-TW" altLang="en-US" sz="1050" dirty="0"/>
            </a:p>
          </p:txBody>
        </p:sp>
        <p:sp>
          <p:nvSpPr>
            <p:cNvPr id="133" name="文字方塊 132">
              <a:extLst>
                <a:ext uri="{FF2B5EF4-FFF2-40B4-BE49-F238E27FC236}">
                  <a16:creationId xmlns:a16="http://schemas.microsoft.com/office/drawing/2014/main" id="{6EDDECD9-50AB-3F48-B57B-B3760C5E9545}"/>
                </a:ext>
              </a:extLst>
            </p:cNvPr>
            <p:cNvSpPr txBox="1"/>
            <p:nvPr/>
          </p:nvSpPr>
          <p:spPr>
            <a:xfrm>
              <a:off x="1323231" y="5671115"/>
              <a:ext cx="130195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sz="1050" dirty="0"/>
                <a:t>State array (4*4*8)</a:t>
              </a:r>
              <a:endParaRPr kumimoji="1" lang="zh-TW" altLang="en-US" sz="1050" dirty="0"/>
            </a:p>
          </p:txBody>
        </p:sp>
        <p:sp>
          <p:nvSpPr>
            <p:cNvPr id="134" name="文字方塊 133">
              <a:extLst>
                <a:ext uri="{FF2B5EF4-FFF2-40B4-BE49-F238E27FC236}">
                  <a16:creationId xmlns:a16="http://schemas.microsoft.com/office/drawing/2014/main" id="{335EC670-2A34-F74D-BBE9-95CB8A3E2E23}"/>
                </a:ext>
              </a:extLst>
            </p:cNvPr>
            <p:cNvSpPr txBox="1"/>
            <p:nvPr/>
          </p:nvSpPr>
          <p:spPr>
            <a:xfrm>
              <a:off x="2114929" y="6406834"/>
              <a:ext cx="139814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sz="1050" dirty="0"/>
                <a:t>Ciphertext(128 bits)</a:t>
              </a:r>
            </a:p>
          </p:txBody>
        </p:sp>
        <p:sp>
          <p:nvSpPr>
            <p:cNvPr id="135" name="文字方塊 134">
              <a:extLst>
                <a:ext uri="{FF2B5EF4-FFF2-40B4-BE49-F238E27FC236}">
                  <a16:creationId xmlns:a16="http://schemas.microsoft.com/office/drawing/2014/main" id="{C3A56D9F-FADD-8E40-B400-4E5B6DEF9085}"/>
                </a:ext>
              </a:extLst>
            </p:cNvPr>
            <p:cNvSpPr txBox="1"/>
            <p:nvPr/>
          </p:nvSpPr>
          <p:spPr>
            <a:xfrm>
              <a:off x="6202226" y="1656381"/>
              <a:ext cx="251383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sz="1050" dirty="0"/>
                <a:t>State array (size depends on AES type)</a:t>
              </a:r>
              <a:endParaRPr kumimoji="1" lang="zh-TW" altLang="en-US" sz="1050" dirty="0"/>
            </a:p>
          </p:txBody>
        </p:sp>
        <p:sp>
          <p:nvSpPr>
            <p:cNvPr id="136" name="文字方塊 135">
              <a:extLst>
                <a:ext uri="{FF2B5EF4-FFF2-40B4-BE49-F238E27FC236}">
                  <a16:creationId xmlns:a16="http://schemas.microsoft.com/office/drawing/2014/main" id="{34F024B0-9299-B04F-97A4-75048B81A1CA}"/>
                </a:ext>
              </a:extLst>
            </p:cNvPr>
            <p:cNvSpPr txBox="1"/>
            <p:nvPr/>
          </p:nvSpPr>
          <p:spPr>
            <a:xfrm>
              <a:off x="3787440" y="2516934"/>
              <a:ext cx="1452642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sz="1050" dirty="0"/>
                <a:t>1</a:t>
              </a:r>
              <a:r>
                <a:rPr kumimoji="1" lang="en-US" altLang="zh-TW" sz="1050" baseline="30000" dirty="0"/>
                <a:t>th</a:t>
              </a:r>
              <a:r>
                <a:rPr kumimoji="1" lang="en-US" altLang="zh-TW" sz="1050" dirty="0"/>
                <a:t> Round key(4*4*8)</a:t>
              </a:r>
              <a:endParaRPr kumimoji="1" lang="zh-TW" altLang="en-US" sz="1050" dirty="0"/>
            </a:p>
          </p:txBody>
        </p:sp>
        <p:sp>
          <p:nvSpPr>
            <p:cNvPr id="137" name="文字方塊 136">
              <a:extLst>
                <a:ext uri="{FF2B5EF4-FFF2-40B4-BE49-F238E27FC236}">
                  <a16:creationId xmlns:a16="http://schemas.microsoft.com/office/drawing/2014/main" id="{D69ABC21-FB49-4141-AE6C-F219A9D311B4}"/>
                </a:ext>
              </a:extLst>
            </p:cNvPr>
            <p:cNvSpPr txBox="1"/>
            <p:nvPr/>
          </p:nvSpPr>
          <p:spPr>
            <a:xfrm>
              <a:off x="3782682" y="3764656"/>
              <a:ext cx="137890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sz="1050" dirty="0"/>
                <a:t>i</a:t>
              </a:r>
              <a:r>
                <a:rPr kumimoji="1" lang="en-US" altLang="zh-TW" sz="1050" baseline="30000" dirty="0"/>
                <a:t>th</a:t>
              </a:r>
              <a:r>
                <a:rPr kumimoji="1" lang="en-US" altLang="zh-TW" sz="1050" dirty="0"/>
                <a:t> Round key(4*4*8)</a:t>
              </a:r>
              <a:endParaRPr kumimoji="1" lang="zh-TW" altLang="en-US" sz="1050" dirty="0"/>
            </a:p>
          </p:txBody>
        </p:sp>
        <p:sp>
          <p:nvSpPr>
            <p:cNvPr id="138" name="文字方塊 137">
              <a:extLst>
                <a:ext uri="{FF2B5EF4-FFF2-40B4-BE49-F238E27FC236}">
                  <a16:creationId xmlns:a16="http://schemas.microsoft.com/office/drawing/2014/main" id="{735FB017-8C48-024F-BEE5-52F30D0C13EE}"/>
                </a:ext>
              </a:extLst>
            </p:cNvPr>
            <p:cNvSpPr txBox="1"/>
            <p:nvPr/>
          </p:nvSpPr>
          <p:spPr>
            <a:xfrm>
              <a:off x="3789551" y="5374130"/>
              <a:ext cx="1468672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sz="1050" dirty="0"/>
                <a:t>N</a:t>
              </a:r>
              <a:r>
                <a:rPr kumimoji="1" lang="en-US" altLang="zh-TW" sz="1050" baseline="30000" dirty="0"/>
                <a:t>th</a:t>
              </a:r>
              <a:r>
                <a:rPr kumimoji="1" lang="en-US" altLang="zh-TW" sz="1050" dirty="0"/>
                <a:t> Round key(4*4*8)</a:t>
              </a:r>
              <a:endParaRPr kumimoji="1" lang="zh-TW" altLang="en-US" sz="1050" dirty="0"/>
            </a:p>
          </p:txBody>
        </p:sp>
        <p:sp>
          <p:nvSpPr>
            <p:cNvPr id="112" name="圓角矩形 111">
              <a:extLst>
                <a:ext uri="{FF2B5EF4-FFF2-40B4-BE49-F238E27FC236}">
                  <a16:creationId xmlns:a16="http://schemas.microsoft.com/office/drawing/2014/main" id="{A1033A3F-CDC8-234F-9F7D-273A4C978DAE}"/>
                </a:ext>
              </a:extLst>
            </p:cNvPr>
            <p:cNvSpPr/>
            <p:nvPr/>
          </p:nvSpPr>
          <p:spPr>
            <a:xfrm>
              <a:off x="5495468" y="2125794"/>
              <a:ext cx="914400" cy="3134281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1050" dirty="0"/>
                <a:t>Key</a:t>
              </a:r>
            </a:p>
            <a:p>
              <a:pPr algn="ctr"/>
              <a:r>
                <a:rPr kumimoji="1" lang="en-US" altLang="zh-TW" sz="1050" dirty="0"/>
                <a:t>Expansion</a:t>
              </a:r>
              <a:endParaRPr kumimoji="1" lang="zh-TW" altLang="en-US" sz="1050" dirty="0"/>
            </a:p>
          </p:txBody>
        </p:sp>
      </p:grpSp>
      <p:graphicFrame>
        <p:nvGraphicFramePr>
          <p:cNvPr id="139" name="表格 194">
            <a:extLst>
              <a:ext uri="{FF2B5EF4-FFF2-40B4-BE49-F238E27FC236}">
                <a16:creationId xmlns:a16="http://schemas.microsoft.com/office/drawing/2014/main" id="{8D6E3BA9-05BC-5843-A361-E2CFD315E5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4368275"/>
              </p:ext>
            </p:extLst>
          </p:nvPr>
        </p:nvGraphicFramePr>
        <p:xfrm>
          <a:off x="6740370" y="3559103"/>
          <a:ext cx="4614004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2972">
                  <a:extLst>
                    <a:ext uri="{9D8B030D-6E8A-4147-A177-3AD203B41FA5}">
                      <a16:colId xmlns:a16="http://schemas.microsoft.com/office/drawing/2014/main" val="1789621844"/>
                    </a:ext>
                  </a:extLst>
                </a:gridCol>
                <a:gridCol w="1070344">
                  <a:extLst>
                    <a:ext uri="{9D8B030D-6E8A-4147-A177-3AD203B41FA5}">
                      <a16:colId xmlns:a16="http://schemas.microsoft.com/office/drawing/2014/main" val="1239811575"/>
                    </a:ext>
                  </a:extLst>
                </a:gridCol>
                <a:gridCol w="1070344">
                  <a:extLst>
                    <a:ext uri="{9D8B030D-6E8A-4147-A177-3AD203B41FA5}">
                      <a16:colId xmlns:a16="http://schemas.microsoft.com/office/drawing/2014/main" val="749155926"/>
                    </a:ext>
                  </a:extLst>
                </a:gridCol>
                <a:gridCol w="1070344">
                  <a:extLst>
                    <a:ext uri="{9D8B030D-6E8A-4147-A177-3AD203B41FA5}">
                      <a16:colId xmlns:a16="http://schemas.microsoft.com/office/drawing/2014/main" val="2618061991"/>
                    </a:ext>
                  </a:extLst>
                </a:gridCol>
              </a:tblGrid>
              <a:tr h="185420">
                <a:tc>
                  <a:txBody>
                    <a:bodyPr/>
                    <a:lstStyle/>
                    <a:p>
                      <a:r>
                        <a:rPr lang="en-US" altLang="zh-TW" sz="1200" dirty="0">
                          <a:solidFill>
                            <a:schemeClr val="tx1"/>
                          </a:solidFill>
                        </a:rPr>
                        <a:t>Key size</a:t>
                      </a:r>
                      <a:endParaRPr lang="zh-TW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tx1"/>
                          </a:solidFill>
                        </a:rPr>
                        <a:t>128</a:t>
                      </a:r>
                      <a:endParaRPr lang="zh-TW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tx1"/>
                          </a:solidFill>
                        </a:rPr>
                        <a:t>192</a:t>
                      </a:r>
                      <a:endParaRPr lang="zh-TW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tx1"/>
                          </a:solidFill>
                        </a:rPr>
                        <a:t>256</a:t>
                      </a:r>
                      <a:endParaRPr lang="zh-TW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912278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r>
                        <a:rPr lang="en-US" altLang="zh-TW" sz="1200" dirty="0">
                          <a:solidFill>
                            <a:schemeClr val="tx1"/>
                          </a:solidFill>
                        </a:rPr>
                        <a:t>Plaintext block size</a:t>
                      </a:r>
                      <a:endParaRPr lang="zh-TW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tx1"/>
                          </a:solidFill>
                        </a:rPr>
                        <a:t>128</a:t>
                      </a:r>
                      <a:endParaRPr lang="zh-TW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tx1"/>
                          </a:solidFill>
                        </a:rPr>
                        <a:t>128</a:t>
                      </a:r>
                      <a:endParaRPr lang="zh-TW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tx1"/>
                          </a:solidFill>
                        </a:rPr>
                        <a:t>128</a:t>
                      </a:r>
                      <a:endParaRPr lang="zh-TW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0447524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r>
                        <a:rPr lang="en-US" altLang="zh-TW" sz="1200" dirty="0">
                          <a:solidFill>
                            <a:schemeClr val="tx1"/>
                          </a:solidFill>
                        </a:rPr>
                        <a:t>Number of rounds</a:t>
                      </a:r>
                      <a:endParaRPr lang="zh-TW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FF0000"/>
                          </a:solidFill>
                        </a:rPr>
                        <a:t>10</a:t>
                      </a:r>
                      <a:endParaRPr lang="zh-TW" altLang="en-US" sz="12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FF0000"/>
                          </a:solidFill>
                        </a:rPr>
                        <a:t>12</a:t>
                      </a:r>
                      <a:endParaRPr lang="zh-TW" altLang="en-US" sz="12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FF0000"/>
                          </a:solidFill>
                        </a:rPr>
                        <a:t>14</a:t>
                      </a:r>
                      <a:endParaRPr lang="zh-TW" altLang="en-US" sz="12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942845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r>
                        <a:rPr lang="en-US" altLang="zh-TW" sz="1200" dirty="0">
                          <a:solidFill>
                            <a:schemeClr val="tx1"/>
                          </a:solidFill>
                        </a:rPr>
                        <a:t>Round key size</a:t>
                      </a:r>
                      <a:endParaRPr lang="zh-TW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tx1"/>
                          </a:solidFill>
                        </a:rPr>
                        <a:t>128</a:t>
                      </a:r>
                      <a:endParaRPr lang="zh-TW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tx1"/>
                          </a:solidFill>
                        </a:rPr>
                        <a:t>128</a:t>
                      </a:r>
                      <a:endParaRPr lang="zh-TW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tx1"/>
                          </a:solidFill>
                        </a:rPr>
                        <a:t>128</a:t>
                      </a:r>
                      <a:endParaRPr lang="zh-TW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1838660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r>
                        <a:rPr lang="en-US" altLang="zh-TW" sz="1200" dirty="0">
                          <a:solidFill>
                            <a:schemeClr val="tx1"/>
                          </a:solidFill>
                        </a:rPr>
                        <a:t>Expanded key size</a:t>
                      </a:r>
                      <a:endParaRPr lang="zh-TW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tx1"/>
                          </a:solidFill>
                        </a:rPr>
                        <a:t>44</a:t>
                      </a:r>
                      <a:endParaRPr lang="zh-TW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tx1"/>
                          </a:solidFill>
                        </a:rPr>
                        <a:t>52</a:t>
                      </a:r>
                      <a:endParaRPr lang="zh-TW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chemeClr val="tx1"/>
                          </a:solidFill>
                        </a:rPr>
                        <a:t>60</a:t>
                      </a:r>
                      <a:endParaRPr lang="zh-TW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736314"/>
                  </a:ext>
                </a:extLst>
              </a:tr>
            </a:tbl>
          </a:graphicData>
        </a:graphic>
      </p:graphicFrame>
      <p:graphicFrame>
        <p:nvGraphicFramePr>
          <p:cNvPr id="141" name="表格 26">
            <a:extLst>
              <a:ext uri="{FF2B5EF4-FFF2-40B4-BE49-F238E27FC236}">
                <a16:creationId xmlns:a16="http://schemas.microsoft.com/office/drawing/2014/main" id="{9FDC3395-3D82-2544-97EB-ECB1AF7B61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2456501"/>
              </p:ext>
            </p:extLst>
          </p:nvPr>
        </p:nvGraphicFramePr>
        <p:xfrm>
          <a:off x="4343613" y="1126427"/>
          <a:ext cx="2082800" cy="2179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354999751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87803278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29571325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88388568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643866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684884319"/>
                    </a:ext>
                  </a:extLst>
                </a:gridCol>
                <a:gridCol w="624840">
                  <a:extLst>
                    <a:ext uri="{9D8B030D-6E8A-4147-A177-3AD203B41FA5}">
                      <a16:colId xmlns:a16="http://schemas.microsoft.com/office/drawing/2014/main" val="429026265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310084721"/>
                    </a:ext>
                  </a:extLst>
                </a:gridCol>
              </a:tblGrid>
              <a:tr h="217947">
                <a:tc>
                  <a:txBody>
                    <a:bodyPr/>
                    <a:lstStyle/>
                    <a:p>
                      <a:endParaRPr lang="zh-TW" altLang="en-US" sz="100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800" dirty="0">
                          <a:solidFill>
                            <a:schemeClr val="tx1"/>
                          </a:solidFill>
                        </a:rPr>
                        <a:t>…….</a:t>
                      </a:r>
                      <a:endParaRPr lang="zh-TW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5139758"/>
                  </a:ext>
                </a:extLst>
              </a:tr>
            </a:tbl>
          </a:graphicData>
        </a:graphic>
      </p:graphicFrame>
      <p:graphicFrame>
        <p:nvGraphicFramePr>
          <p:cNvPr id="279" name="表格 26">
            <a:extLst>
              <a:ext uri="{FF2B5EF4-FFF2-40B4-BE49-F238E27FC236}">
                <a16:creationId xmlns:a16="http://schemas.microsoft.com/office/drawing/2014/main" id="{4ABF7986-E2E1-784E-8B52-A7BDF9E31F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6032540"/>
              </p:ext>
            </p:extLst>
          </p:nvPr>
        </p:nvGraphicFramePr>
        <p:xfrm>
          <a:off x="1131735" y="6041537"/>
          <a:ext cx="2082800" cy="2179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354999751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87803278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29571325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88388568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643866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684884319"/>
                    </a:ext>
                  </a:extLst>
                </a:gridCol>
                <a:gridCol w="624840">
                  <a:extLst>
                    <a:ext uri="{9D8B030D-6E8A-4147-A177-3AD203B41FA5}">
                      <a16:colId xmlns:a16="http://schemas.microsoft.com/office/drawing/2014/main" val="429026265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310084721"/>
                    </a:ext>
                  </a:extLst>
                </a:gridCol>
              </a:tblGrid>
              <a:tr h="217947">
                <a:tc>
                  <a:txBody>
                    <a:bodyPr/>
                    <a:lstStyle/>
                    <a:p>
                      <a:endParaRPr lang="zh-TW" altLang="en-US" sz="100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800" dirty="0">
                          <a:solidFill>
                            <a:schemeClr val="tx1"/>
                          </a:solidFill>
                        </a:rPr>
                        <a:t>…….</a:t>
                      </a:r>
                      <a:endParaRPr lang="zh-TW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5139758"/>
                  </a:ext>
                </a:extLst>
              </a:tr>
            </a:tbl>
          </a:graphicData>
        </a:graphic>
      </p:graphicFrame>
      <p:sp>
        <p:nvSpPr>
          <p:cNvPr id="280" name="文字方塊 279"/>
          <p:cNvSpPr txBox="1"/>
          <p:nvPr/>
        </p:nvSpPr>
        <p:spPr>
          <a:xfrm>
            <a:off x="1125385" y="6552128"/>
            <a:ext cx="48208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solidFill>
                  <a:schemeClr val="bg2">
                    <a:lumMod val="50000"/>
                  </a:schemeClr>
                </a:solidFill>
              </a:rPr>
              <a:t>Fig.5 Advanced encryption standard(AES) algorithm architecture</a:t>
            </a:r>
            <a:endParaRPr lang="zh-TW" alt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1" name="文字方塊 280">
            <a:extLst>
              <a:ext uri="{FF2B5EF4-FFF2-40B4-BE49-F238E27FC236}">
                <a16:creationId xmlns:a16="http://schemas.microsoft.com/office/drawing/2014/main" id="{DA1FDCF7-041A-D740-8E0C-AECF31725FFF}"/>
              </a:ext>
            </a:extLst>
          </p:cNvPr>
          <p:cNvSpPr txBox="1"/>
          <p:nvPr/>
        </p:nvSpPr>
        <p:spPr>
          <a:xfrm>
            <a:off x="6661569" y="3228853"/>
            <a:ext cx="42898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400" dirty="0">
                <a:solidFill>
                  <a:schemeClr val="bg2">
                    <a:lumMod val="50000"/>
                  </a:schemeClr>
                </a:solidFill>
              </a:rPr>
              <a:t>Table.1 AES parameters (</a:t>
            </a:r>
            <a:r>
              <a:rPr kumimoji="1" lang="en-US" altLang="zh-TW" sz="1400" dirty="0"/>
              <a:t>AES-128</a:t>
            </a:r>
            <a:r>
              <a:rPr kumimoji="1" lang="en-US" altLang="zh-TW" sz="1400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kumimoji="1" lang="en-US" altLang="zh-TW" sz="1400" dirty="0"/>
              <a:t>AES-192</a:t>
            </a:r>
            <a:r>
              <a:rPr kumimoji="1" lang="en-US" altLang="zh-TW" sz="1400" dirty="0">
                <a:solidFill>
                  <a:schemeClr val="bg2">
                    <a:lumMod val="50000"/>
                  </a:schemeClr>
                </a:solidFill>
              </a:rPr>
              <a:t> and </a:t>
            </a:r>
            <a:r>
              <a:rPr kumimoji="1" lang="en-US" altLang="zh-TW" sz="1400" dirty="0"/>
              <a:t>AES-256</a:t>
            </a:r>
            <a:r>
              <a:rPr kumimoji="1" lang="en-US" altLang="zh-TW" sz="1400" dirty="0">
                <a:solidFill>
                  <a:schemeClr val="bg2">
                    <a:lumMod val="50000"/>
                  </a:schemeClr>
                </a:solidFill>
              </a:rPr>
              <a:t>)</a:t>
            </a:r>
            <a:endParaRPr kumimoji="1" lang="zh-TW" alt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94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內容版面配置區 4">
            <a:extLst>
              <a:ext uri="{FF2B5EF4-FFF2-40B4-BE49-F238E27FC236}">
                <a16:creationId xmlns:a16="http://schemas.microsoft.com/office/drawing/2014/main" id="{7D92D6CF-155A-2F42-8437-C5B7FC7E5B2A}"/>
              </a:ext>
            </a:extLst>
          </p:cNvPr>
          <p:cNvSpPr txBox="1">
            <a:spLocks/>
          </p:cNvSpPr>
          <p:nvPr/>
        </p:nvSpPr>
        <p:spPr>
          <a:xfrm>
            <a:off x="5479620" y="755227"/>
            <a:ext cx="5011457" cy="54019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Clr>
                <a:schemeClr val="tx1"/>
              </a:buClr>
              <a:buSzPct val="100000"/>
              <a:buFont typeface="Wingdings" panose="05000000000000000000" pitchFamily="2" charset="2"/>
              <a:buAutoNum type="circleNumWdWhitePlain" startAt="3"/>
            </a:pPr>
            <a:r>
              <a:rPr lang="en-US" altLang="zh-TW" sz="2400" dirty="0">
                <a:solidFill>
                  <a:schemeClr val="tx1"/>
                </a:solidFill>
              </a:rPr>
              <a:t>Mix columns:</a:t>
            </a:r>
          </a:p>
          <a:p>
            <a:pPr marL="0" indent="0">
              <a:buNone/>
            </a:pPr>
            <a:endParaRPr lang="en-US" altLang="zh-TW" sz="24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AutoNum type="circleNumWdWhitePlain"/>
            </a:pPr>
            <a:endParaRPr lang="en-US" altLang="zh-TW" sz="24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AutoNum type="circleNumWdWhitePlain"/>
            </a:pPr>
            <a:endParaRPr lang="en-US" altLang="zh-TW" sz="24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AutoNum type="circleNumWdWhitePlain"/>
            </a:pPr>
            <a:endParaRPr lang="en-US" altLang="zh-TW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sz="2400" dirty="0">
              <a:solidFill>
                <a:schemeClr val="tx1"/>
              </a:solidFill>
            </a:endParaRPr>
          </a:p>
          <a:p>
            <a:pPr marL="457200" indent="-457200">
              <a:buClr>
                <a:schemeClr val="tx1"/>
              </a:buClr>
              <a:buSzPct val="100000"/>
              <a:buFont typeface="Wingdings" panose="05000000000000000000" pitchFamily="2" charset="2"/>
              <a:buAutoNum type="circleNumWdWhitePlain" startAt="4"/>
            </a:pPr>
            <a:r>
              <a:rPr lang="en-US" altLang="zh-TW" sz="2400" dirty="0">
                <a:solidFill>
                  <a:schemeClr val="tx1"/>
                </a:solidFill>
              </a:rPr>
              <a:t>Add round keys:</a:t>
            </a:r>
          </a:p>
          <a:p>
            <a:endParaRPr kumimoji="1" lang="zh-TW" altLang="en-US" sz="2400" dirty="0"/>
          </a:p>
          <a:p>
            <a:pPr marL="0" indent="0">
              <a:buNone/>
            </a:pPr>
            <a:endParaRPr lang="en-US" altLang="zh-TW" sz="2400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8238" y="5630"/>
            <a:ext cx="10515600" cy="922161"/>
          </a:xfrm>
        </p:spPr>
        <p:txBody>
          <a:bodyPr>
            <a:normAutofit/>
          </a:bodyPr>
          <a:lstStyle/>
          <a:p>
            <a:r>
              <a:rPr kumimoji="1" lang="en-US" altLang="zh-TW" sz="3600" dirty="0">
                <a:solidFill>
                  <a:schemeClr val="accent1">
                    <a:lumMod val="75000"/>
                  </a:schemeClr>
                </a:solidFill>
              </a:rPr>
              <a:t>AES Algorithm: Encryption Process</a:t>
            </a:r>
            <a:endParaRPr lang="zh-TW" alt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4" name="內容版面配置區 4">
            <a:extLst>
              <a:ext uri="{FF2B5EF4-FFF2-40B4-BE49-F238E27FC236}">
                <a16:creationId xmlns:a16="http://schemas.microsoft.com/office/drawing/2014/main" id="{8CC7183A-741D-3B4F-9166-20020BE8B6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755227"/>
            <a:ext cx="4670330" cy="5390392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AutoNum type="circleNumWdWhitePlain"/>
            </a:pPr>
            <a:r>
              <a:rPr lang="en-US" altLang="zh-TW" sz="2400" dirty="0"/>
              <a:t>Substitute bytes:</a:t>
            </a:r>
          </a:p>
          <a:p>
            <a:pPr marL="0" indent="0">
              <a:buNone/>
            </a:pPr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Font typeface="Wingdings" panose="05000000000000000000" pitchFamily="2" charset="2"/>
              <a:buAutoNum type="circleNumWdWhitePlain" startAt="2"/>
            </a:pPr>
            <a:r>
              <a:rPr lang="en-US" altLang="zh-TW" sz="2400" dirty="0"/>
              <a:t>Shift rows: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BDF43E5A-2556-40EA-93A2-8CFACDF8B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7</a:t>
            </a:fld>
            <a:endParaRPr lang="zh-TW" altLang="en-US"/>
          </a:p>
        </p:txBody>
      </p:sp>
      <p:pic>
        <p:nvPicPr>
          <p:cNvPr id="140" name="圖片 139">
            <a:extLst>
              <a:ext uri="{FF2B5EF4-FFF2-40B4-BE49-F238E27FC236}">
                <a16:creationId xmlns:a16="http://schemas.microsoft.com/office/drawing/2014/main" id="{FD57722D-1065-AA44-9FCE-70B3AB283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000" y="1221705"/>
            <a:ext cx="3944601" cy="2382230"/>
          </a:xfrm>
          <a:prstGeom prst="rect">
            <a:avLst/>
          </a:prstGeom>
        </p:spPr>
      </p:pic>
      <p:pic>
        <p:nvPicPr>
          <p:cNvPr id="143" name="圖片 142">
            <a:extLst>
              <a:ext uri="{FF2B5EF4-FFF2-40B4-BE49-F238E27FC236}">
                <a16:creationId xmlns:a16="http://schemas.microsoft.com/office/drawing/2014/main" id="{6276B44D-BD7A-6E42-BB1C-B328E144A8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08"/>
          <a:stretch/>
        </p:blipFill>
        <p:spPr>
          <a:xfrm>
            <a:off x="5860532" y="1334459"/>
            <a:ext cx="4038921" cy="1993497"/>
          </a:xfrm>
          <a:prstGeom prst="rect">
            <a:avLst/>
          </a:prstGeom>
        </p:spPr>
      </p:pic>
      <p:grpSp>
        <p:nvGrpSpPr>
          <p:cNvPr id="146" name="群組 145">
            <a:extLst>
              <a:ext uri="{FF2B5EF4-FFF2-40B4-BE49-F238E27FC236}">
                <a16:creationId xmlns:a16="http://schemas.microsoft.com/office/drawing/2014/main" id="{3E84A2B9-BF52-4B36-8FBE-68591447544B}"/>
              </a:ext>
            </a:extLst>
          </p:cNvPr>
          <p:cNvGrpSpPr/>
          <p:nvPr/>
        </p:nvGrpSpPr>
        <p:grpSpPr>
          <a:xfrm>
            <a:off x="1109584" y="4565694"/>
            <a:ext cx="3805829" cy="2165669"/>
            <a:chOff x="1697841" y="2231803"/>
            <a:chExt cx="5407900" cy="3064173"/>
          </a:xfrm>
        </p:grpSpPr>
        <p:pic>
          <p:nvPicPr>
            <p:cNvPr id="147" name="內容版面配置區 293">
              <a:extLst>
                <a:ext uri="{FF2B5EF4-FFF2-40B4-BE49-F238E27FC236}">
                  <a16:creationId xmlns:a16="http://schemas.microsoft.com/office/drawing/2014/main" id="{AE36298C-3D6F-4FC2-8C16-C7B64ED1B6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97881" y="2992385"/>
              <a:ext cx="1409898" cy="1398436"/>
            </a:xfrm>
            <a:prstGeom prst="rect">
              <a:avLst/>
            </a:prstGeom>
          </p:spPr>
        </p:pic>
        <p:sp>
          <p:nvSpPr>
            <p:cNvPr id="148" name="文字方塊 147">
              <a:extLst>
                <a:ext uri="{FF2B5EF4-FFF2-40B4-BE49-F238E27FC236}">
                  <a16:creationId xmlns:a16="http://schemas.microsoft.com/office/drawing/2014/main" id="{57110C79-0FE4-461C-9174-626E823606FA}"/>
                </a:ext>
              </a:extLst>
            </p:cNvPr>
            <p:cNvSpPr txBox="1"/>
            <p:nvPr/>
          </p:nvSpPr>
          <p:spPr>
            <a:xfrm>
              <a:off x="2219785" y="3806352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2,2</a:t>
              </a:r>
              <a:endParaRPr lang="zh-TW" altLang="en-US" sz="700" baseline="-25000" dirty="0"/>
            </a:p>
          </p:txBody>
        </p:sp>
        <p:sp>
          <p:nvSpPr>
            <p:cNvPr id="149" name="文字方塊 148">
              <a:extLst>
                <a:ext uri="{FF2B5EF4-FFF2-40B4-BE49-F238E27FC236}">
                  <a16:creationId xmlns:a16="http://schemas.microsoft.com/office/drawing/2014/main" id="{D95CB6B0-C5D0-42F5-89D5-B9F67CD699A9}"/>
                </a:ext>
              </a:extLst>
            </p:cNvPr>
            <p:cNvSpPr txBox="1"/>
            <p:nvPr/>
          </p:nvSpPr>
          <p:spPr>
            <a:xfrm>
              <a:off x="1703180" y="3279068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0,0</a:t>
              </a:r>
              <a:endParaRPr lang="zh-TW" altLang="en-US" sz="700" baseline="-25000" dirty="0"/>
            </a:p>
          </p:txBody>
        </p:sp>
        <p:sp>
          <p:nvSpPr>
            <p:cNvPr id="150" name="文字方塊 149">
              <a:extLst>
                <a:ext uri="{FF2B5EF4-FFF2-40B4-BE49-F238E27FC236}">
                  <a16:creationId xmlns:a16="http://schemas.microsoft.com/office/drawing/2014/main" id="{278A23FC-21A0-4E99-B5F0-3D438E57FFFE}"/>
                </a:ext>
              </a:extLst>
            </p:cNvPr>
            <p:cNvSpPr txBox="1"/>
            <p:nvPr/>
          </p:nvSpPr>
          <p:spPr>
            <a:xfrm>
              <a:off x="1697841" y="3537108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1,0</a:t>
              </a:r>
              <a:endParaRPr lang="zh-TW" altLang="en-US" sz="700" baseline="-25000" dirty="0"/>
            </a:p>
          </p:txBody>
        </p:sp>
        <p:sp>
          <p:nvSpPr>
            <p:cNvPr id="151" name="文字方塊 150">
              <a:extLst>
                <a:ext uri="{FF2B5EF4-FFF2-40B4-BE49-F238E27FC236}">
                  <a16:creationId xmlns:a16="http://schemas.microsoft.com/office/drawing/2014/main" id="{9A3C4875-31A3-4051-A380-9245F25666F9}"/>
                </a:ext>
              </a:extLst>
            </p:cNvPr>
            <p:cNvSpPr txBox="1"/>
            <p:nvPr/>
          </p:nvSpPr>
          <p:spPr>
            <a:xfrm>
              <a:off x="1706762" y="4085453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3,0</a:t>
              </a:r>
              <a:endParaRPr lang="zh-TW" altLang="en-US" sz="700" baseline="-25000" dirty="0"/>
            </a:p>
          </p:txBody>
        </p:sp>
        <p:sp>
          <p:nvSpPr>
            <p:cNvPr id="152" name="文字方塊 151">
              <a:extLst>
                <a:ext uri="{FF2B5EF4-FFF2-40B4-BE49-F238E27FC236}">
                  <a16:creationId xmlns:a16="http://schemas.microsoft.com/office/drawing/2014/main" id="{7C245824-EE36-4084-80D0-0126DAF4F508}"/>
                </a:ext>
              </a:extLst>
            </p:cNvPr>
            <p:cNvSpPr txBox="1"/>
            <p:nvPr/>
          </p:nvSpPr>
          <p:spPr>
            <a:xfrm>
              <a:off x="1701598" y="3806127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2,0</a:t>
              </a:r>
              <a:endParaRPr lang="zh-TW" altLang="en-US" sz="700" baseline="-25000" dirty="0"/>
            </a:p>
          </p:txBody>
        </p:sp>
        <p:sp>
          <p:nvSpPr>
            <p:cNvPr id="153" name="文字方塊 152">
              <a:extLst>
                <a:ext uri="{FF2B5EF4-FFF2-40B4-BE49-F238E27FC236}">
                  <a16:creationId xmlns:a16="http://schemas.microsoft.com/office/drawing/2014/main" id="{29919EC0-BF59-4F6C-9B99-25FC65561D31}"/>
                </a:ext>
              </a:extLst>
            </p:cNvPr>
            <p:cNvSpPr txBox="1"/>
            <p:nvPr/>
          </p:nvSpPr>
          <p:spPr>
            <a:xfrm>
              <a:off x="2503865" y="3279068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0,3</a:t>
              </a:r>
              <a:endParaRPr lang="zh-TW" altLang="en-US" sz="700" baseline="-25000" dirty="0"/>
            </a:p>
          </p:txBody>
        </p:sp>
        <p:sp>
          <p:nvSpPr>
            <p:cNvPr id="154" name="文字方塊 153">
              <a:extLst>
                <a:ext uri="{FF2B5EF4-FFF2-40B4-BE49-F238E27FC236}">
                  <a16:creationId xmlns:a16="http://schemas.microsoft.com/office/drawing/2014/main" id="{1D1DECB7-7593-4397-8901-0E04D4E53140}"/>
                </a:ext>
              </a:extLst>
            </p:cNvPr>
            <p:cNvSpPr txBox="1"/>
            <p:nvPr/>
          </p:nvSpPr>
          <p:spPr>
            <a:xfrm>
              <a:off x="2494944" y="3537333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1,3</a:t>
              </a:r>
              <a:endParaRPr lang="zh-TW" altLang="en-US" sz="700" baseline="-25000" dirty="0"/>
            </a:p>
          </p:txBody>
        </p:sp>
        <p:sp>
          <p:nvSpPr>
            <p:cNvPr id="155" name="文字方塊 154">
              <a:extLst>
                <a:ext uri="{FF2B5EF4-FFF2-40B4-BE49-F238E27FC236}">
                  <a16:creationId xmlns:a16="http://schemas.microsoft.com/office/drawing/2014/main" id="{709D8D1B-DA82-407A-8C96-9D3D3A1F2C18}"/>
                </a:ext>
              </a:extLst>
            </p:cNvPr>
            <p:cNvSpPr txBox="1"/>
            <p:nvPr/>
          </p:nvSpPr>
          <p:spPr>
            <a:xfrm>
              <a:off x="2503865" y="4085678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3,3</a:t>
              </a:r>
              <a:endParaRPr lang="zh-TW" altLang="en-US" sz="700" baseline="-25000" dirty="0"/>
            </a:p>
          </p:txBody>
        </p:sp>
        <p:sp>
          <p:nvSpPr>
            <p:cNvPr id="156" name="文字方塊 155">
              <a:extLst>
                <a:ext uri="{FF2B5EF4-FFF2-40B4-BE49-F238E27FC236}">
                  <a16:creationId xmlns:a16="http://schemas.microsoft.com/office/drawing/2014/main" id="{2DF63B01-05E0-4F8A-9288-9BE13FBE0A12}"/>
                </a:ext>
              </a:extLst>
            </p:cNvPr>
            <p:cNvSpPr txBox="1"/>
            <p:nvPr/>
          </p:nvSpPr>
          <p:spPr>
            <a:xfrm>
              <a:off x="2498701" y="3806352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2,3</a:t>
              </a:r>
              <a:endParaRPr lang="zh-TW" altLang="en-US" sz="700" baseline="-25000" dirty="0"/>
            </a:p>
          </p:txBody>
        </p:sp>
        <p:sp>
          <p:nvSpPr>
            <p:cNvPr id="157" name="文字方塊 156">
              <a:extLst>
                <a:ext uri="{FF2B5EF4-FFF2-40B4-BE49-F238E27FC236}">
                  <a16:creationId xmlns:a16="http://schemas.microsoft.com/office/drawing/2014/main" id="{DD938624-4BA3-460E-B5C1-7164E7C15F67}"/>
                </a:ext>
              </a:extLst>
            </p:cNvPr>
            <p:cNvSpPr txBox="1"/>
            <p:nvPr/>
          </p:nvSpPr>
          <p:spPr>
            <a:xfrm>
              <a:off x="2224949" y="3279068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0,2</a:t>
              </a:r>
              <a:endParaRPr lang="zh-TW" altLang="en-US" sz="700" baseline="-25000" dirty="0"/>
            </a:p>
          </p:txBody>
        </p:sp>
        <p:sp>
          <p:nvSpPr>
            <p:cNvPr id="158" name="文字方塊 157">
              <a:extLst>
                <a:ext uri="{FF2B5EF4-FFF2-40B4-BE49-F238E27FC236}">
                  <a16:creationId xmlns:a16="http://schemas.microsoft.com/office/drawing/2014/main" id="{2BC71CF9-2DCA-4C05-820B-1F315A7A2FAD}"/>
                </a:ext>
              </a:extLst>
            </p:cNvPr>
            <p:cNvSpPr txBox="1"/>
            <p:nvPr/>
          </p:nvSpPr>
          <p:spPr>
            <a:xfrm>
              <a:off x="2216028" y="3537333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1,2</a:t>
              </a:r>
              <a:endParaRPr lang="zh-TW" altLang="en-US" sz="700" baseline="-25000" dirty="0"/>
            </a:p>
          </p:txBody>
        </p:sp>
        <p:sp>
          <p:nvSpPr>
            <p:cNvPr id="159" name="文字方塊 158">
              <a:extLst>
                <a:ext uri="{FF2B5EF4-FFF2-40B4-BE49-F238E27FC236}">
                  <a16:creationId xmlns:a16="http://schemas.microsoft.com/office/drawing/2014/main" id="{570B1FB0-F442-456D-833B-63A959279117}"/>
                </a:ext>
              </a:extLst>
            </p:cNvPr>
            <p:cNvSpPr txBox="1"/>
            <p:nvPr/>
          </p:nvSpPr>
          <p:spPr>
            <a:xfrm>
              <a:off x="2224949" y="4085678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3,2</a:t>
              </a:r>
              <a:endParaRPr lang="zh-TW" altLang="en-US" sz="700" baseline="-25000" dirty="0"/>
            </a:p>
          </p:txBody>
        </p:sp>
        <p:sp>
          <p:nvSpPr>
            <p:cNvPr id="160" name="文字方塊 159">
              <a:extLst>
                <a:ext uri="{FF2B5EF4-FFF2-40B4-BE49-F238E27FC236}">
                  <a16:creationId xmlns:a16="http://schemas.microsoft.com/office/drawing/2014/main" id="{98694E01-21EA-42DD-8124-E7AAC02962AA}"/>
                </a:ext>
              </a:extLst>
            </p:cNvPr>
            <p:cNvSpPr txBox="1"/>
            <p:nvPr/>
          </p:nvSpPr>
          <p:spPr>
            <a:xfrm>
              <a:off x="1970947" y="3279068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0,1</a:t>
              </a:r>
              <a:endParaRPr lang="zh-TW" altLang="en-US" sz="700" baseline="-25000" dirty="0"/>
            </a:p>
          </p:txBody>
        </p:sp>
        <p:sp>
          <p:nvSpPr>
            <p:cNvPr id="161" name="文字方塊 160">
              <a:extLst>
                <a:ext uri="{FF2B5EF4-FFF2-40B4-BE49-F238E27FC236}">
                  <a16:creationId xmlns:a16="http://schemas.microsoft.com/office/drawing/2014/main" id="{8488EE24-D280-41EA-B6B8-DFB806C77FAA}"/>
                </a:ext>
              </a:extLst>
            </p:cNvPr>
            <p:cNvSpPr txBox="1"/>
            <p:nvPr/>
          </p:nvSpPr>
          <p:spPr>
            <a:xfrm>
              <a:off x="1962026" y="3537333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1,1</a:t>
              </a:r>
              <a:endParaRPr lang="zh-TW" altLang="en-US" sz="700" baseline="-25000" dirty="0"/>
            </a:p>
          </p:txBody>
        </p:sp>
        <p:sp>
          <p:nvSpPr>
            <p:cNvPr id="162" name="文字方塊 161">
              <a:extLst>
                <a:ext uri="{FF2B5EF4-FFF2-40B4-BE49-F238E27FC236}">
                  <a16:creationId xmlns:a16="http://schemas.microsoft.com/office/drawing/2014/main" id="{0F814171-DC9A-4714-86F6-0E2515801E29}"/>
                </a:ext>
              </a:extLst>
            </p:cNvPr>
            <p:cNvSpPr txBox="1"/>
            <p:nvPr/>
          </p:nvSpPr>
          <p:spPr>
            <a:xfrm>
              <a:off x="1970947" y="4085678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3,1</a:t>
              </a:r>
              <a:endParaRPr lang="zh-TW" altLang="en-US" sz="700" baseline="-25000" dirty="0"/>
            </a:p>
          </p:txBody>
        </p:sp>
        <p:sp>
          <p:nvSpPr>
            <p:cNvPr id="163" name="文字方塊 162">
              <a:extLst>
                <a:ext uri="{FF2B5EF4-FFF2-40B4-BE49-F238E27FC236}">
                  <a16:creationId xmlns:a16="http://schemas.microsoft.com/office/drawing/2014/main" id="{6EE720CF-A626-4768-947F-9B99881548F1}"/>
                </a:ext>
              </a:extLst>
            </p:cNvPr>
            <p:cNvSpPr txBox="1"/>
            <p:nvPr/>
          </p:nvSpPr>
          <p:spPr>
            <a:xfrm>
              <a:off x="1968753" y="3814560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2,1</a:t>
              </a:r>
              <a:endParaRPr lang="zh-TW" altLang="en-US" sz="700" baseline="-25000" dirty="0"/>
            </a:p>
          </p:txBody>
        </p:sp>
        <p:pic>
          <p:nvPicPr>
            <p:cNvPr id="164" name="內容版面配置區 293">
              <a:extLst>
                <a:ext uri="{FF2B5EF4-FFF2-40B4-BE49-F238E27FC236}">
                  <a16:creationId xmlns:a16="http://schemas.microsoft.com/office/drawing/2014/main" id="{52BD7189-2BB0-4F48-8917-FE8D89F2D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95843" y="2992385"/>
              <a:ext cx="1409898" cy="1398436"/>
            </a:xfrm>
            <a:prstGeom prst="rect">
              <a:avLst/>
            </a:prstGeom>
          </p:spPr>
        </p:pic>
        <p:sp>
          <p:nvSpPr>
            <p:cNvPr id="165" name="文字方塊 164">
              <a:extLst>
                <a:ext uri="{FF2B5EF4-FFF2-40B4-BE49-F238E27FC236}">
                  <a16:creationId xmlns:a16="http://schemas.microsoft.com/office/drawing/2014/main" id="{71676065-06CE-4D0D-BD3B-DB42043DE42C}"/>
                </a:ext>
              </a:extLst>
            </p:cNvPr>
            <p:cNvSpPr txBox="1"/>
            <p:nvPr/>
          </p:nvSpPr>
          <p:spPr>
            <a:xfrm>
              <a:off x="5690697" y="3806352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2,2</a:t>
              </a:r>
              <a:endParaRPr lang="zh-TW" altLang="en-US" sz="700" baseline="-25000" dirty="0"/>
            </a:p>
          </p:txBody>
        </p:sp>
        <p:sp>
          <p:nvSpPr>
            <p:cNvPr id="166" name="文字方塊 165">
              <a:extLst>
                <a:ext uri="{FF2B5EF4-FFF2-40B4-BE49-F238E27FC236}">
                  <a16:creationId xmlns:a16="http://schemas.microsoft.com/office/drawing/2014/main" id="{A7A7447D-0DDD-407E-837E-48C737013526}"/>
                </a:ext>
              </a:extLst>
            </p:cNvPr>
            <p:cNvSpPr txBox="1"/>
            <p:nvPr/>
          </p:nvSpPr>
          <p:spPr>
            <a:xfrm>
              <a:off x="5701141" y="3279068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0,0</a:t>
              </a:r>
              <a:endParaRPr lang="zh-TW" altLang="en-US" sz="700" baseline="-25000" dirty="0"/>
            </a:p>
          </p:txBody>
        </p:sp>
        <p:sp>
          <p:nvSpPr>
            <p:cNvPr id="167" name="文字方塊 166">
              <a:extLst>
                <a:ext uri="{FF2B5EF4-FFF2-40B4-BE49-F238E27FC236}">
                  <a16:creationId xmlns:a16="http://schemas.microsoft.com/office/drawing/2014/main" id="{16E38D23-4361-4CA7-9DA4-0EE508EE65A3}"/>
                </a:ext>
              </a:extLst>
            </p:cNvPr>
            <p:cNvSpPr txBox="1"/>
            <p:nvPr/>
          </p:nvSpPr>
          <p:spPr>
            <a:xfrm>
              <a:off x="6525465" y="3539344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1,0</a:t>
              </a:r>
              <a:endParaRPr lang="zh-TW" altLang="en-US" sz="700" baseline="-25000" dirty="0"/>
            </a:p>
          </p:txBody>
        </p:sp>
        <p:sp>
          <p:nvSpPr>
            <p:cNvPr id="168" name="文字方塊 167">
              <a:extLst>
                <a:ext uri="{FF2B5EF4-FFF2-40B4-BE49-F238E27FC236}">
                  <a16:creationId xmlns:a16="http://schemas.microsoft.com/office/drawing/2014/main" id="{1F6959E7-CBBB-44E0-987A-52AB2CDC8949}"/>
                </a:ext>
              </a:extLst>
            </p:cNvPr>
            <p:cNvSpPr txBox="1"/>
            <p:nvPr/>
          </p:nvSpPr>
          <p:spPr>
            <a:xfrm>
              <a:off x="6509066" y="4102010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3,0</a:t>
              </a:r>
              <a:endParaRPr lang="zh-TW" altLang="en-US" sz="700" baseline="-25000" dirty="0"/>
            </a:p>
          </p:txBody>
        </p:sp>
        <p:sp>
          <p:nvSpPr>
            <p:cNvPr id="169" name="文字方塊 168">
              <a:extLst>
                <a:ext uri="{FF2B5EF4-FFF2-40B4-BE49-F238E27FC236}">
                  <a16:creationId xmlns:a16="http://schemas.microsoft.com/office/drawing/2014/main" id="{78E446BF-9E7A-49C1-82B5-9B9DF45391FB}"/>
                </a:ext>
              </a:extLst>
            </p:cNvPr>
            <p:cNvSpPr txBox="1"/>
            <p:nvPr/>
          </p:nvSpPr>
          <p:spPr>
            <a:xfrm>
              <a:off x="6241912" y="3814253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2,0</a:t>
              </a:r>
              <a:endParaRPr lang="zh-TW" altLang="en-US" sz="700" baseline="-25000" dirty="0"/>
            </a:p>
          </p:txBody>
        </p:sp>
        <p:sp>
          <p:nvSpPr>
            <p:cNvPr id="170" name="文字方塊 169">
              <a:extLst>
                <a:ext uri="{FF2B5EF4-FFF2-40B4-BE49-F238E27FC236}">
                  <a16:creationId xmlns:a16="http://schemas.microsoft.com/office/drawing/2014/main" id="{5FF5F428-0855-4976-9F03-03058C274AB6}"/>
                </a:ext>
              </a:extLst>
            </p:cNvPr>
            <p:cNvSpPr txBox="1"/>
            <p:nvPr/>
          </p:nvSpPr>
          <p:spPr>
            <a:xfrm>
              <a:off x="6501826" y="3279068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0,3</a:t>
              </a:r>
              <a:endParaRPr lang="zh-TW" altLang="en-US" sz="700" baseline="-25000" dirty="0"/>
            </a:p>
          </p:txBody>
        </p:sp>
        <p:sp>
          <p:nvSpPr>
            <p:cNvPr id="171" name="文字方塊 170">
              <a:extLst>
                <a:ext uri="{FF2B5EF4-FFF2-40B4-BE49-F238E27FC236}">
                  <a16:creationId xmlns:a16="http://schemas.microsoft.com/office/drawing/2014/main" id="{445398F9-49BF-4BA7-A289-EFD76ED11D42}"/>
                </a:ext>
              </a:extLst>
            </p:cNvPr>
            <p:cNvSpPr txBox="1"/>
            <p:nvPr/>
          </p:nvSpPr>
          <p:spPr>
            <a:xfrm>
              <a:off x="6238906" y="3537333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1,3</a:t>
              </a:r>
              <a:endParaRPr lang="zh-TW" altLang="en-US" sz="700" baseline="-25000" dirty="0"/>
            </a:p>
          </p:txBody>
        </p:sp>
        <p:sp>
          <p:nvSpPr>
            <p:cNvPr id="172" name="文字方塊 171">
              <a:extLst>
                <a:ext uri="{FF2B5EF4-FFF2-40B4-BE49-F238E27FC236}">
                  <a16:creationId xmlns:a16="http://schemas.microsoft.com/office/drawing/2014/main" id="{7D1D70BD-E9FA-4348-AA70-983717C28C08}"/>
                </a:ext>
              </a:extLst>
            </p:cNvPr>
            <p:cNvSpPr txBox="1"/>
            <p:nvPr/>
          </p:nvSpPr>
          <p:spPr>
            <a:xfrm>
              <a:off x="6235127" y="4098378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3,3</a:t>
              </a:r>
              <a:endParaRPr lang="zh-TW" altLang="en-US" sz="700" baseline="-25000" dirty="0"/>
            </a:p>
          </p:txBody>
        </p:sp>
        <p:sp>
          <p:nvSpPr>
            <p:cNvPr id="173" name="文字方塊 172">
              <a:extLst>
                <a:ext uri="{FF2B5EF4-FFF2-40B4-BE49-F238E27FC236}">
                  <a16:creationId xmlns:a16="http://schemas.microsoft.com/office/drawing/2014/main" id="{1F5FB94E-68F8-4ABF-9513-DC7DED9FF9A2}"/>
                </a:ext>
              </a:extLst>
            </p:cNvPr>
            <p:cNvSpPr txBox="1"/>
            <p:nvPr/>
          </p:nvSpPr>
          <p:spPr>
            <a:xfrm>
              <a:off x="5969613" y="3806352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2,3</a:t>
              </a:r>
              <a:endParaRPr lang="zh-TW" altLang="en-US" sz="700" baseline="-25000" dirty="0"/>
            </a:p>
          </p:txBody>
        </p:sp>
        <p:sp>
          <p:nvSpPr>
            <p:cNvPr id="174" name="文字方塊 173">
              <a:extLst>
                <a:ext uri="{FF2B5EF4-FFF2-40B4-BE49-F238E27FC236}">
                  <a16:creationId xmlns:a16="http://schemas.microsoft.com/office/drawing/2014/main" id="{1EDEDE5B-37EC-4BFB-836C-AA8AB13061F1}"/>
                </a:ext>
              </a:extLst>
            </p:cNvPr>
            <p:cNvSpPr txBox="1"/>
            <p:nvPr/>
          </p:nvSpPr>
          <p:spPr>
            <a:xfrm>
              <a:off x="6222911" y="3279068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0,2</a:t>
              </a:r>
              <a:endParaRPr lang="zh-TW" altLang="en-US" sz="700" baseline="-25000" dirty="0"/>
            </a:p>
          </p:txBody>
        </p:sp>
        <p:sp>
          <p:nvSpPr>
            <p:cNvPr id="175" name="文字方塊 174">
              <a:extLst>
                <a:ext uri="{FF2B5EF4-FFF2-40B4-BE49-F238E27FC236}">
                  <a16:creationId xmlns:a16="http://schemas.microsoft.com/office/drawing/2014/main" id="{FEBF57BF-E12B-40B3-97B1-9A88F7EB7F58}"/>
                </a:ext>
              </a:extLst>
            </p:cNvPr>
            <p:cNvSpPr txBox="1"/>
            <p:nvPr/>
          </p:nvSpPr>
          <p:spPr>
            <a:xfrm>
              <a:off x="5959991" y="3537333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1,2</a:t>
              </a:r>
              <a:endParaRPr lang="zh-TW" altLang="en-US" sz="700" baseline="-25000" dirty="0"/>
            </a:p>
          </p:txBody>
        </p:sp>
        <p:sp>
          <p:nvSpPr>
            <p:cNvPr id="176" name="文字方塊 175">
              <a:extLst>
                <a:ext uri="{FF2B5EF4-FFF2-40B4-BE49-F238E27FC236}">
                  <a16:creationId xmlns:a16="http://schemas.microsoft.com/office/drawing/2014/main" id="{921FD95E-099C-409E-BA5B-28362F5282E4}"/>
                </a:ext>
              </a:extLst>
            </p:cNvPr>
            <p:cNvSpPr txBox="1"/>
            <p:nvPr/>
          </p:nvSpPr>
          <p:spPr>
            <a:xfrm>
              <a:off x="5956211" y="4098378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3,2</a:t>
              </a:r>
              <a:endParaRPr lang="zh-TW" altLang="en-US" sz="700" baseline="-25000" dirty="0"/>
            </a:p>
          </p:txBody>
        </p:sp>
        <p:sp>
          <p:nvSpPr>
            <p:cNvPr id="177" name="文字方塊 176">
              <a:extLst>
                <a:ext uri="{FF2B5EF4-FFF2-40B4-BE49-F238E27FC236}">
                  <a16:creationId xmlns:a16="http://schemas.microsoft.com/office/drawing/2014/main" id="{6DB87C8D-E05D-4369-BDA9-6E5EE1CB8F1E}"/>
                </a:ext>
              </a:extLst>
            </p:cNvPr>
            <p:cNvSpPr txBox="1"/>
            <p:nvPr/>
          </p:nvSpPr>
          <p:spPr>
            <a:xfrm>
              <a:off x="5968908" y="3279068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0,1</a:t>
              </a:r>
              <a:endParaRPr lang="zh-TW" altLang="en-US" sz="700" baseline="-25000" dirty="0"/>
            </a:p>
          </p:txBody>
        </p:sp>
        <p:sp>
          <p:nvSpPr>
            <p:cNvPr id="178" name="文字方塊 177">
              <a:extLst>
                <a:ext uri="{FF2B5EF4-FFF2-40B4-BE49-F238E27FC236}">
                  <a16:creationId xmlns:a16="http://schemas.microsoft.com/office/drawing/2014/main" id="{A8201763-74C8-418C-86F8-6F09CCFC2FAE}"/>
                </a:ext>
              </a:extLst>
            </p:cNvPr>
            <p:cNvSpPr txBox="1"/>
            <p:nvPr/>
          </p:nvSpPr>
          <p:spPr>
            <a:xfrm>
              <a:off x="5705988" y="3537333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1,1</a:t>
              </a:r>
              <a:endParaRPr lang="zh-TW" altLang="en-US" sz="700" baseline="-25000" dirty="0"/>
            </a:p>
          </p:txBody>
        </p:sp>
        <p:sp>
          <p:nvSpPr>
            <p:cNvPr id="179" name="文字方塊 178">
              <a:extLst>
                <a:ext uri="{FF2B5EF4-FFF2-40B4-BE49-F238E27FC236}">
                  <a16:creationId xmlns:a16="http://schemas.microsoft.com/office/drawing/2014/main" id="{5AB92890-C006-41C1-B938-4A46B4B66AD6}"/>
                </a:ext>
              </a:extLst>
            </p:cNvPr>
            <p:cNvSpPr txBox="1"/>
            <p:nvPr/>
          </p:nvSpPr>
          <p:spPr>
            <a:xfrm>
              <a:off x="5702209" y="4098378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3,1</a:t>
              </a:r>
              <a:endParaRPr lang="zh-TW" altLang="en-US" sz="700" baseline="-25000" dirty="0"/>
            </a:p>
          </p:txBody>
        </p:sp>
        <p:sp>
          <p:nvSpPr>
            <p:cNvPr id="180" name="文字方塊 179">
              <a:extLst>
                <a:ext uri="{FF2B5EF4-FFF2-40B4-BE49-F238E27FC236}">
                  <a16:creationId xmlns:a16="http://schemas.microsoft.com/office/drawing/2014/main" id="{C2A71449-B418-49C1-BCA4-3AA78E5123A2}"/>
                </a:ext>
              </a:extLst>
            </p:cNvPr>
            <p:cNvSpPr txBox="1"/>
            <p:nvPr/>
          </p:nvSpPr>
          <p:spPr>
            <a:xfrm>
              <a:off x="6509066" y="3822684"/>
              <a:ext cx="428681" cy="283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" dirty="0"/>
                <a:t>S</a:t>
              </a:r>
              <a:r>
                <a:rPr lang="en-US" altLang="zh-TW" sz="700" baseline="-25000" dirty="0"/>
                <a:t>2,1</a:t>
              </a:r>
              <a:endParaRPr lang="zh-TW" altLang="en-US" sz="700" baseline="-25000" dirty="0"/>
            </a:p>
          </p:txBody>
        </p:sp>
        <p:grpSp>
          <p:nvGrpSpPr>
            <p:cNvPr id="181" name="群組 180">
              <a:extLst>
                <a:ext uri="{FF2B5EF4-FFF2-40B4-BE49-F238E27FC236}">
                  <a16:creationId xmlns:a16="http://schemas.microsoft.com/office/drawing/2014/main" id="{69967327-2321-41E9-AB22-0F893EA52675}"/>
                </a:ext>
              </a:extLst>
            </p:cNvPr>
            <p:cNvGrpSpPr/>
            <p:nvPr/>
          </p:nvGrpSpPr>
          <p:grpSpPr>
            <a:xfrm>
              <a:off x="3845191" y="2544451"/>
              <a:ext cx="1080000" cy="271411"/>
              <a:chOff x="2300914" y="3433621"/>
              <a:chExt cx="1080000" cy="271411"/>
            </a:xfrm>
          </p:grpSpPr>
          <p:sp>
            <p:nvSpPr>
              <p:cNvPr id="210" name="矩形 209">
                <a:extLst>
                  <a:ext uri="{FF2B5EF4-FFF2-40B4-BE49-F238E27FC236}">
                    <a16:creationId xmlns:a16="http://schemas.microsoft.com/office/drawing/2014/main" id="{F03E11E2-C776-4CC7-9A7A-836669CED1F1}"/>
                  </a:ext>
                </a:extLst>
              </p:cNvPr>
              <p:cNvSpPr/>
              <p:nvPr/>
            </p:nvSpPr>
            <p:spPr>
              <a:xfrm>
                <a:off x="2300914" y="3433621"/>
                <a:ext cx="1080000" cy="2690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/>
              </a:p>
            </p:txBody>
          </p:sp>
          <p:cxnSp>
            <p:nvCxnSpPr>
              <p:cNvPr id="211" name="直線接點 210">
                <a:extLst>
                  <a:ext uri="{FF2B5EF4-FFF2-40B4-BE49-F238E27FC236}">
                    <a16:creationId xmlns:a16="http://schemas.microsoft.com/office/drawing/2014/main" id="{0DA79F56-A355-463E-9F4E-C0C2B2F69B1F}"/>
                  </a:ext>
                </a:extLst>
              </p:cNvPr>
              <p:cNvCxnSpPr>
                <a:cxnSpLocks/>
                <a:stCxn id="210" idx="0"/>
                <a:endCxn id="210" idx="2"/>
              </p:cNvCxnSpPr>
              <p:nvPr/>
            </p:nvCxnSpPr>
            <p:spPr>
              <a:xfrm>
                <a:off x="2840914" y="3433621"/>
                <a:ext cx="0" cy="26901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2" name="直線接點 211">
                <a:extLst>
                  <a:ext uri="{FF2B5EF4-FFF2-40B4-BE49-F238E27FC236}">
                    <a16:creationId xmlns:a16="http://schemas.microsoft.com/office/drawing/2014/main" id="{433A01BB-1A29-42DA-999E-4FC534FE64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67864" y="3436013"/>
                <a:ext cx="0" cy="26901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3" name="直線接點 212">
                <a:extLst>
                  <a:ext uri="{FF2B5EF4-FFF2-40B4-BE49-F238E27FC236}">
                    <a16:creationId xmlns:a16="http://schemas.microsoft.com/office/drawing/2014/main" id="{DB41F595-BAF7-4E26-B6DB-C928DF58BB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13964" y="3436013"/>
                <a:ext cx="0" cy="26901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82" name="群組 181">
              <a:extLst>
                <a:ext uri="{FF2B5EF4-FFF2-40B4-BE49-F238E27FC236}">
                  <a16:creationId xmlns:a16="http://schemas.microsoft.com/office/drawing/2014/main" id="{B5085BCA-E5E3-4BB2-B1B8-E6DD8FB97A04}"/>
                </a:ext>
              </a:extLst>
            </p:cNvPr>
            <p:cNvGrpSpPr/>
            <p:nvPr/>
          </p:nvGrpSpPr>
          <p:grpSpPr>
            <a:xfrm>
              <a:off x="3845191" y="3606580"/>
              <a:ext cx="1080000" cy="271411"/>
              <a:chOff x="2300914" y="3433621"/>
              <a:chExt cx="1080000" cy="271411"/>
            </a:xfrm>
          </p:grpSpPr>
          <p:sp>
            <p:nvSpPr>
              <p:cNvPr id="206" name="矩形 205">
                <a:extLst>
                  <a:ext uri="{FF2B5EF4-FFF2-40B4-BE49-F238E27FC236}">
                    <a16:creationId xmlns:a16="http://schemas.microsoft.com/office/drawing/2014/main" id="{A5E4D560-63FF-4153-BFD0-0EDD8B7BF54E}"/>
                  </a:ext>
                </a:extLst>
              </p:cNvPr>
              <p:cNvSpPr/>
              <p:nvPr/>
            </p:nvSpPr>
            <p:spPr>
              <a:xfrm>
                <a:off x="2300914" y="3433621"/>
                <a:ext cx="1080000" cy="2690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/>
              </a:p>
            </p:txBody>
          </p:sp>
          <p:cxnSp>
            <p:nvCxnSpPr>
              <p:cNvPr id="207" name="直線接點 206">
                <a:extLst>
                  <a:ext uri="{FF2B5EF4-FFF2-40B4-BE49-F238E27FC236}">
                    <a16:creationId xmlns:a16="http://schemas.microsoft.com/office/drawing/2014/main" id="{67A7D126-9054-4B2C-BD7B-A585349BFDCB}"/>
                  </a:ext>
                </a:extLst>
              </p:cNvPr>
              <p:cNvCxnSpPr>
                <a:cxnSpLocks/>
                <a:stCxn id="206" idx="0"/>
                <a:endCxn id="206" idx="2"/>
              </p:cNvCxnSpPr>
              <p:nvPr/>
            </p:nvCxnSpPr>
            <p:spPr>
              <a:xfrm>
                <a:off x="2840914" y="3433621"/>
                <a:ext cx="0" cy="26901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8" name="直線接點 207">
                <a:extLst>
                  <a:ext uri="{FF2B5EF4-FFF2-40B4-BE49-F238E27FC236}">
                    <a16:creationId xmlns:a16="http://schemas.microsoft.com/office/drawing/2014/main" id="{ACBAA272-9FDA-4082-937C-D737D65A29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67864" y="3436013"/>
                <a:ext cx="0" cy="26901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9" name="直線接點 208">
                <a:extLst>
                  <a:ext uri="{FF2B5EF4-FFF2-40B4-BE49-F238E27FC236}">
                    <a16:creationId xmlns:a16="http://schemas.microsoft.com/office/drawing/2014/main" id="{BDC7698E-74CB-4E2E-91AF-AE0E0C4030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13964" y="3436013"/>
                <a:ext cx="0" cy="26901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83" name="群組 182">
              <a:extLst>
                <a:ext uri="{FF2B5EF4-FFF2-40B4-BE49-F238E27FC236}">
                  <a16:creationId xmlns:a16="http://schemas.microsoft.com/office/drawing/2014/main" id="{A6A97D1F-1F89-404C-AEC2-AE5CD9B25DD0}"/>
                </a:ext>
              </a:extLst>
            </p:cNvPr>
            <p:cNvGrpSpPr/>
            <p:nvPr/>
          </p:nvGrpSpPr>
          <p:grpSpPr>
            <a:xfrm>
              <a:off x="3852320" y="4688051"/>
              <a:ext cx="1080000" cy="271411"/>
              <a:chOff x="2300914" y="3433621"/>
              <a:chExt cx="1080000" cy="271411"/>
            </a:xfrm>
          </p:grpSpPr>
          <p:sp>
            <p:nvSpPr>
              <p:cNvPr id="202" name="矩形 201">
                <a:extLst>
                  <a:ext uri="{FF2B5EF4-FFF2-40B4-BE49-F238E27FC236}">
                    <a16:creationId xmlns:a16="http://schemas.microsoft.com/office/drawing/2014/main" id="{50B9F7C3-2196-411C-AF38-3285F40CDA87}"/>
                  </a:ext>
                </a:extLst>
              </p:cNvPr>
              <p:cNvSpPr/>
              <p:nvPr/>
            </p:nvSpPr>
            <p:spPr>
              <a:xfrm>
                <a:off x="2300914" y="3433621"/>
                <a:ext cx="1080000" cy="2690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/>
              </a:p>
            </p:txBody>
          </p:sp>
          <p:cxnSp>
            <p:nvCxnSpPr>
              <p:cNvPr id="203" name="直線接點 202">
                <a:extLst>
                  <a:ext uri="{FF2B5EF4-FFF2-40B4-BE49-F238E27FC236}">
                    <a16:creationId xmlns:a16="http://schemas.microsoft.com/office/drawing/2014/main" id="{D5744C03-BA6C-416F-8D90-BCEEEAC05DB1}"/>
                  </a:ext>
                </a:extLst>
              </p:cNvPr>
              <p:cNvCxnSpPr>
                <a:cxnSpLocks/>
                <a:stCxn id="202" idx="0"/>
                <a:endCxn id="202" idx="2"/>
              </p:cNvCxnSpPr>
              <p:nvPr/>
            </p:nvCxnSpPr>
            <p:spPr>
              <a:xfrm>
                <a:off x="2840914" y="3433621"/>
                <a:ext cx="0" cy="26901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4" name="直線接點 203">
                <a:extLst>
                  <a:ext uri="{FF2B5EF4-FFF2-40B4-BE49-F238E27FC236}">
                    <a16:creationId xmlns:a16="http://schemas.microsoft.com/office/drawing/2014/main" id="{F9E7BE9F-70C6-4C9E-A41E-670BFF03E71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67864" y="3436013"/>
                <a:ext cx="0" cy="26901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5" name="直線接點 204">
                <a:extLst>
                  <a:ext uri="{FF2B5EF4-FFF2-40B4-BE49-F238E27FC236}">
                    <a16:creationId xmlns:a16="http://schemas.microsoft.com/office/drawing/2014/main" id="{22BE1ACF-6BE3-4747-92EA-CB0EE3C55C7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13964" y="3436013"/>
                <a:ext cx="0" cy="26901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84" name="箭號: 弧形下彎 15">
              <a:extLst>
                <a:ext uri="{FF2B5EF4-FFF2-40B4-BE49-F238E27FC236}">
                  <a16:creationId xmlns:a16="http://schemas.microsoft.com/office/drawing/2014/main" id="{AF9DC89C-206B-4354-857F-0462AC430E59}"/>
                </a:ext>
              </a:extLst>
            </p:cNvPr>
            <p:cNvSpPr/>
            <p:nvPr/>
          </p:nvSpPr>
          <p:spPr>
            <a:xfrm>
              <a:off x="3936935" y="2231803"/>
              <a:ext cx="921656" cy="277753"/>
            </a:xfrm>
            <a:prstGeom prst="curved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85" name="箭號: 弧形上彎 16">
              <a:extLst>
                <a:ext uri="{FF2B5EF4-FFF2-40B4-BE49-F238E27FC236}">
                  <a16:creationId xmlns:a16="http://schemas.microsoft.com/office/drawing/2014/main" id="{9FD3B184-A99F-4670-8A8E-1766A711D692}"/>
                </a:ext>
              </a:extLst>
            </p:cNvPr>
            <p:cNvSpPr/>
            <p:nvPr/>
          </p:nvSpPr>
          <p:spPr>
            <a:xfrm flipH="1">
              <a:off x="4547135" y="2851878"/>
              <a:ext cx="238113" cy="138797"/>
            </a:xfrm>
            <a:prstGeom prst="curved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86" name="箭號: 弧形上彎 79">
              <a:extLst>
                <a:ext uri="{FF2B5EF4-FFF2-40B4-BE49-F238E27FC236}">
                  <a16:creationId xmlns:a16="http://schemas.microsoft.com/office/drawing/2014/main" id="{AE95DCAB-ACD6-42D6-8DEE-17F82B81320B}"/>
                </a:ext>
              </a:extLst>
            </p:cNvPr>
            <p:cNvSpPr/>
            <p:nvPr/>
          </p:nvSpPr>
          <p:spPr>
            <a:xfrm flipH="1">
              <a:off x="4244936" y="2857376"/>
              <a:ext cx="238113" cy="138797"/>
            </a:xfrm>
            <a:prstGeom prst="curved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87" name="箭號: 弧形上彎 80">
              <a:extLst>
                <a:ext uri="{FF2B5EF4-FFF2-40B4-BE49-F238E27FC236}">
                  <a16:creationId xmlns:a16="http://schemas.microsoft.com/office/drawing/2014/main" id="{6A28B95F-2D02-45FE-A738-00C2C1739308}"/>
                </a:ext>
              </a:extLst>
            </p:cNvPr>
            <p:cNvSpPr/>
            <p:nvPr/>
          </p:nvSpPr>
          <p:spPr>
            <a:xfrm flipH="1">
              <a:off x="3944886" y="2861991"/>
              <a:ext cx="238113" cy="138797"/>
            </a:xfrm>
            <a:prstGeom prst="curved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88" name="箭號: 弧形下彎 81">
              <a:extLst>
                <a:ext uri="{FF2B5EF4-FFF2-40B4-BE49-F238E27FC236}">
                  <a16:creationId xmlns:a16="http://schemas.microsoft.com/office/drawing/2014/main" id="{6554C844-2652-4D20-8C5E-2CA1DDEA4460}"/>
                </a:ext>
              </a:extLst>
            </p:cNvPr>
            <p:cNvSpPr/>
            <p:nvPr/>
          </p:nvSpPr>
          <p:spPr>
            <a:xfrm>
              <a:off x="3924143" y="3272928"/>
              <a:ext cx="657471" cy="277753"/>
            </a:xfrm>
            <a:prstGeom prst="curved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89" name="箭號: 弧形下彎 90">
              <a:extLst>
                <a:ext uri="{FF2B5EF4-FFF2-40B4-BE49-F238E27FC236}">
                  <a16:creationId xmlns:a16="http://schemas.microsoft.com/office/drawing/2014/main" id="{5F8951BD-BBCF-4B9F-9D33-5BCB482BAD72}"/>
                </a:ext>
              </a:extLst>
            </p:cNvPr>
            <p:cNvSpPr/>
            <p:nvPr/>
          </p:nvSpPr>
          <p:spPr>
            <a:xfrm>
              <a:off x="4222008" y="3267324"/>
              <a:ext cx="657471" cy="277753"/>
            </a:xfrm>
            <a:prstGeom prst="curved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90" name="箭號: 弧形下彎 93">
              <a:extLst>
                <a:ext uri="{FF2B5EF4-FFF2-40B4-BE49-F238E27FC236}">
                  <a16:creationId xmlns:a16="http://schemas.microsoft.com/office/drawing/2014/main" id="{A33237C6-6D75-4912-A8A5-0B3A84BCF2C7}"/>
                </a:ext>
              </a:extLst>
            </p:cNvPr>
            <p:cNvSpPr/>
            <p:nvPr/>
          </p:nvSpPr>
          <p:spPr>
            <a:xfrm flipH="1" flipV="1">
              <a:off x="4190128" y="3919024"/>
              <a:ext cx="657471" cy="277753"/>
            </a:xfrm>
            <a:prstGeom prst="curved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91" name="箭號: 弧形下彎 94">
              <a:extLst>
                <a:ext uri="{FF2B5EF4-FFF2-40B4-BE49-F238E27FC236}">
                  <a16:creationId xmlns:a16="http://schemas.microsoft.com/office/drawing/2014/main" id="{66C24663-24AF-4F5B-A7C2-6635152F30CD}"/>
                </a:ext>
              </a:extLst>
            </p:cNvPr>
            <p:cNvSpPr/>
            <p:nvPr/>
          </p:nvSpPr>
          <p:spPr>
            <a:xfrm flipH="1" flipV="1">
              <a:off x="3886274" y="3928019"/>
              <a:ext cx="657471" cy="277753"/>
            </a:xfrm>
            <a:prstGeom prst="curved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92" name="箭號: 弧形上彎 96">
              <a:extLst>
                <a:ext uri="{FF2B5EF4-FFF2-40B4-BE49-F238E27FC236}">
                  <a16:creationId xmlns:a16="http://schemas.microsoft.com/office/drawing/2014/main" id="{D68F422B-363F-436E-B81A-186AAB762273}"/>
                </a:ext>
              </a:extLst>
            </p:cNvPr>
            <p:cNvSpPr/>
            <p:nvPr/>
          </p:nvSpPr>
          <p:spPr>
            <a:xfrm flipV="1">
              <a:off x="4013952" y="4481007"/>
              <a:ext cx="238113" cy="138797"/>
            </a:xfrm>
            <a:prstGeom prst="curved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93" name="箭號: 弧形下彎 97">
              <a:extLst>
                <a:ext uri="{FF2B5EF4-FFF2-40B4-BE49-F238E27FC236}">
                  <a16:creationId xmlns:a16="http://schemas.microsoft.com/office/drawing/2014/main" id="{9B52F9A4-B5A0-4FBB-B5F3-81C71A4FAD5B}"/>
                </a:ext>
              </a:extLst>
            </p:cNvPr>
            <p:cNvSpPr/>
            <p:nvPr/>
          </p:nvSpPr>
          <p:spPr>
            <a:xfrm flipH="1" flipV="1">
              <a:off x="3924143" y="5018223"/>
              <a:ext cx="894770" cy="277753"/>
            </a:xfrm>
            <a:prstGeom prst="curved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94" name="箭號: 弧形上彎 98">
              <a:extLst>
                <a:ext uri="{FF2B5EF4-FFF2-40B4-BE49-F238E27FC236}">
                  <a16:creationId xmlns:a16="http://schemas.microsoft.com/office/drawing/2014/main" id="{B9DDBF78-DAD4-46E2-8FB4-782BAB29B06A}"/>
                </a:ext>
              </a:extLst>
            </p:cNvPr>
            <p:cNvSpPr/>
            <p:nvPr/>
          </p:nvSpPr>
          <p:spPr>
            <a:xfrm flipV="1">
              <a:off x="4580800" y="4481007"/>
              <a:ext cx="238113" cy="138797"/>
            </a:xfrm>
            <a:prstGeom prst="curved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95" name="箭號: 弧形上彎 99">
              <a:extLst>
                <a:ext uri="{FF2B5EF4-FFF2-40B4-BE49-F238E27FC236}">
                  <a16:creationId xmlns:a16="http://schemas.microsoft.com/office/drawing/2014/main" id="{AF12F9C5-AF5A-4888-A12A-DEE899F16898}"/>
                </a:ext>
              </a:extLst>
            </p:cNvPr>
            <p:cNvSpPr/>
            <p:nvPr/>
          </p:nvSpPr>
          <p:spPr>
            <a:xfrm flipV="1">
              <a:off x="4297376" y="4481007"/>
              <a:ext cx="238113" cy="138797"/>
            </a:xfrm>
            <a:prstGeom prst="curved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</a:endParaRPr>
            </a:p>
          </p:txBody>
        </p:sp>
        <p:cxnSp>
          <p:nvCxnSpPr>
            <p:cNvPr id="196" name="直線單箭頭接點 195">
              <a:extLst>
                <a:ext uri="{FF2B5EF4-FFF2-40B4-BE49-F238E27FC236}">
                  <a16:creationId xmlns:a16="http://schemas.microsoft.com/office/drawing/2014/main" id="{B2EFCC1A-7C9E-44C9-A9D7-4A8A9D1438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4619" y="2662927"/>
              <a:ext cx="548640" cy="72432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7" name="直線單箭頭接點 196">
              <a:extLst>
                <a:ext uri="{FF2B5EF4-FFF2-40B4-BE49-F238E27FC236}">
                  <a16:creationId xmlns:a16="http://schemas.microsoft.com/office/drawing/2014/main" id="{0A4C1BA9-281C-41E3-84A8-7293CD7B509C}"/>
                </a:ext>
              </a:extLst>
            </p:cNvPr>
            <p:cNvCxnSpPr>
              <a:cxnSpLocks/>
            </p:cNvCxnSpPr>
            <p:nvPr/>
          </p:nvCxnSpPr>
          <p:spPr>
            <a:xfrm>
              <a:off x="3164619" y="3767940"/>
              <a:ext cx="54864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8" name="直線單箭頭接點 197">
              <a:extLst>
                <a:ext uri="{FF2B5EF4-FFF2-40B4-BE49-F238E27FC236}">
                  <a16:creationId xmlns:a16="http://schemas.microsoft.com/office/drawing/2014/main" id="{F8A2BACC-F16E-4C25-A191-FABA0DB137E6}"/>
                </a:ext>
              </a:extLst>
            </p:cNvPr>
            <p:cNvCxnSpPr>
              <a:cxnSpLocks/>
            </p:cNvCxnSpPr>
            <p:nvPr/>
          </p:nvCxnSpPr>
          <p:spPr>
            <a:xfrm>
              <a:off x="3164619" y="4036960"/>
              <a:ext cx="548640" cy="7179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9" name="直線單箭頭接點 198">
              <a:extLst>
                <a:ext uri="{FF2B5EF4-FFF2-40B4-BE49-F238E27FC236}">
                  <a16:creationId xmlns:a16="http://schemas.microsoft.com/office/drawing/2014/main" id="{82623147-D513-45B2-9EAB-BD159BA764F0}"/>
                </a:ext>
              </a:extLst>
            </p:cNvPr>
            <p:cNvCxnSpPr>
              <a:cxnSpLocks/>
            </p:cNvCxnSpPr>
            <p:nvPr/>
          </p:nvCxnSpPr>
          <p:spPr>
            <a:xfrm>
              <a:off x="5001370" y="2662927"/>
              <a:ext cx="596348" cy="9807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0" name="直線單箭頭接點 199">
              <a:extLst>
                <a:ext uri="{FF2B5EF4-FFF2-40B4-BE49-F238E27FC236}">
                  <a16:creationId xmlns:a16="http://schemas.microsoft.com/office/drawing/2014/main" id="{DDA6386D-6064-4476-ADC1-E7D847E53586}"/>
                </a:ext>
              </a:extLst>
            </p:cNvPr>
            <p:cNvCxnSpPr>
              <a:cxnSpLocks/>
            </p:cNvCxnSpPr>
            <p:nvPr/>
          </p:nvCxnSpPr>
          <p:spPr>
            <a:xfrm>
              <a:off x="5001370" y="3776238"/>
              <a:ext cx="596348" cy="993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1" name="直線單箭頭接點 200">
              <a:extLst>
                <a:ext uri="{FF2B5EF4-FFF2-40B4-BE49-F238E27FC236}">
                  <a16:creationId xmlns:a16="http://schemas.microsoft.com/office/drawing/2014/main" id="{2B50A358-725C-482E-9177-ECD5D35FC3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1370" y="4196778"/>
              <a:ext cx="596348" cy="6137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214" name="圖片 213">
            <a:extLst>
              <a:ext uri="{FF2B5EF4-FFF2-40B4-BE49-F238E27FC236}">
                <a16:creationId xmlns:a16="http://schemas.microsoft.com/office/drawing/2014/main" id="{467BECDC-0C12-45BD-8778-844D927743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6975" y="4655529"/>
            <a:ext cx="1506751" cy="1602519"/>
          </a:xfrm>
          <a:prstGeom prst="rect">
            <a:avLst/>
          </a:prstGeom>
        </p:spPr>
      </p:pic>
      <p:grpSp>
        <p:nvGrpSpPr>
          <p:cNvPr id="215" name="群組 214"/>
          <p:cNvGrpSpPr/>
          <p:nvPr/>
        </p:nvGrpSpPr>
        <p:grpSpPr>
          <a:xfrm>
            <a:off x="8203388" y="4790756"/>
            <a:ext cx="3137062" cy="1394979"/>
            <a:chOff x="4766293" y="1749187"/>
            <a:chExt cx="3137062" cy="1394979"/>
          </a:xfrm>
        </p:grpSpPr>
        <p:sp>
          <p:nvSpPr>
            <p:cNvPr id="216" name="平行四邊形 215">
              <a:extLst>
                <a:ext uri="{FF2B5EF4-FFF2-40B4-BE49-F238E27FC236}">
                  <a16:creationId xmlns:a16="http://schemas.microsoft.com/office/drawing/2014/main" id="{D9A7DC59-4A69-4BEA-9D9F-A409C5526910}"/>
                </a:ext>
              </a:extLst>
            </p:cNvPr>
            <p:cNvSpPr/>
            <p:nvPr/>
          </p:nvSpPr>
          <p:spPr>
            <a:xfrm>
              <a:off x="4812500" y="1753901"/>
              <a:ext cx="1312075" cy="223997"/>
            </a:xfrm>
            <a:prstGeom prst="parallelogram">
              <a:avLst>
                <a:gd name="adj" fmla="val 10485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217" name="群組 216">
              <a:extLst>
                <a:ext uri="{FF2B5EF4-FFF2-40B4-BE49-F238E27FC236}">
                  <a16:creationId xmlns:a16="http://schemas.microsoft.com/office/drawing/2014/main" id="{EBB5D19D-0462-4CAC-824A-0DA412C40A07}"/>
                </a:ext>
              </a:extLst>
            </p:cNvPr>
            <p:cNvGrpSpPr/>
            <p:nvPr/>
          </p:nvGrpSpPr>
          <p:grpSpPr>
            <a:xfrm>
              <a:off x="4812026" y="1976263"/>
              <a:ext cx="1080000" cy="1076713"/>
              <a:chOff x="5653188" y="3427035"/>
              <a:chExt cx="1080000" cy="1076713"/>
            </a:xfrm>
            <a:solidFill>
              <a:schemeClr val="bg1">
                <a:lumMod val="85000"/>
              </a:schemeClr>
            </a:solidFill>
          </p:grpSpPr>
          <p:sp>
            <p:nvSpPr>
              <p:cNvPr id="249" name="矩形 248">
                <a:extLst>
                  <a:ext uri="{FF2B5EF4-FFF2-40B4-BE49-F238E27FC236}">
                    <a16:creationId xmlns:a16="http://schemas.microsoft.com/office/drawing/2014/main" id="{9C1133CC-A6FC-44F9-BFA3-D32497CE5EA4}"/>
                  </a:ext>
                </a:extLst>
              </p:cNvPr>
              <p:cNvSpPr/>
              <p:nvPr/>
            </p:nvSpPr>
            <p:spPr>
              <a:xfrm>
                <a:off x="5653188" y="3427672"/>
                <a:ext cx="1080000" cy="1076076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50" name="矩形 249">
                <a:extLst>
                  <a:ext uri="{FF2B5EF4-FFF2-40B4-BE49-F238E27FC236}">
                    <a16:creationId xmlns:a16="http://schemas.microsoft.com/office/drawing/2014/main" id="{B05F326C-7E82-4005-8D6B-9F516B57E61E}"/>
                  </a:ext>
                </a:extLst>
              </p:cNvPr>
              <p:cNvSpPr/>
              <p:nvPr/>
            </p:nvSpPr>
            <p:spPr>
              <a:xfrm rot="5400000">
                <a:off x="5385150" y="3695710"/>
                <a:ext cx="1076076" cy="54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51" name="矩形 250">
                <a:extLst>
                  <a:ext uri="{FF2B5EF4-FFF2-40B4-BE49-F238E27FC236}">
                    <a16:creationId xmlns:a16="http://schemas.microsoft.com/office/drawing/2014/main" id="{86EA0CC3-9CC8-4B35-94AC-24718CD59C15}"/>
                  </a:ext>
                </a:extLst>
              </p:cNvPr>
              <p:cNvSpPr/>
              <p:nvPr/>
            </p:nvSpPr>
            <p:spPr>
              <a:xfrm rot="5400000">
                <a:off x="5789988" y="3830235"/>
                <a:ext cx="1076400" cy="27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</p:grpSp>
        <p:cxnSp>
          <p:nvCxnSpPr>
            <p:cNvPr id="218" name="直線接點 217">
              <a:extLst>
                <a:ext uri="{FF2B5EF4-FFF2-40B4-BE49-F238E27FC236}">
                  <a16:creationId xmlns:a16="http://schemas.microsoft.com/office/drawing/2014/main" id="{2A9EE45C-9866-4A59-8A6A-5A0A4F115B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7437" y="2835670"/>
              <a:ext cx="221368" cy="21328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9" name="直線接點 218">
              <a:extLst>
                <a:ext uri="{FF2B5EF4-FFF2-40B4-BE49-F238E27FC236}">
                  <a16:creationId xmlns:a16="http://schemas.microsoft.com/office/drawing/2014/main" id="{19F96765-0B0F-4A4C-BF91-A7BD79EE7E4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12960" y="1760307"/>
              <a:ext cx="10522" cy="107134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0" name="直線接點 219">
              <a:extLst>
                <a:ext uri="{FF2B5EF4-FFF2-40B4-BE49-F238E27FC236}">
                  <a16:creationId xmlns:a16="http://schemas.microsoft.com/office/drawing/2014/main" id="{8DA759B0-F073-4981-8B36-EC29660BCE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75301" y="1759827"/>
              <a:ext cx="221368" cy="21328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1" name="直線接點 220">
              <a:extLst>
                <a:ext uri="{FF2B5EF4-FFF2-40B4-BE49-F238E27FC236}">
                  <a16:creationId xmlns:a16="http://schemas.microsoft.com/office/drawing/2014/main" id="{30C9EB84-2CDA-4FF2-9B14-291C8DC316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45126" y="1761182"/>
              <a:ext cx="221368" cy="21328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2" name="直線接點 221">
              <a:extLst>
                <a:ext uri="{FF2B5EF4-FFF2-40B4-BE49-F238E27FC236}">
                  <a16:creationId xmlns:a16="http://schemas.microsoft.com/office/drawing/2014/main" id="{2FA40A8F-6097-4A88-BE69-2F6F420444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18359" y="1762393"/>
              <a:ext cx="221368" cy="21328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3" name="平行四邊形 222">
              <a:extLst>
                <a:ext uri="{FF2B5EF4-FFF2-40B4-BE49-F238E27FC236}">
                  <a16:creationId xmlns:a16="http://schemas.microsoft.com/office/drawing/2014/main" id="{EF9B09FC-7CCE-404A-9B2D-CB6D2BAB7B0B}"/>
                </a:ext>
              </a:extLst>
            </p:cNvPr>
            <p:cNvSpPr/>
            <p:nvPr/>
          </p:nvSpPr>
          <p:spPr>
            <a:xfrm rot="16200000" flipH="1">
              <a:off x="5360815" y="2284098"/>
              <a:ext cx="1297089" cy="235312"/>
            </a:xfrm>
            <a:prstGeom prst="parallelogram">
              <a:avLst>
                <a:gd name="adj" fmla="val 9631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24" name="矩形 223">
              <a:extLst>
                <a:ext uri="{FF2B5EF4-FFF2-40B4-BE49-F238E27FC236}">
                  <a16:creationId xmlns:a16="http://schemas.microsoft.com/office/drawing/2014/main" id="{F254575F-B6F8-45E7-A257-23330A91B300}"/>
                </a:ext>
              </a:extLst>
            </p:cNvPr>
            <p:cNvSpPr/>
            <p:nvPr/>
          </p:nvSpPr>
          <p:spPr>
            <a:xfrm rot="5400000">
              <a:off x="4680047" y="2378679"/>
              <a:ext cx="1076400" cy="270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225" name="文字方塊 224">
              <a:extLst>
                <a:ext uri="{FF2B5EF4-FFF2-40B4-BE49-F238E27FC236}">
                  <a16:creationId xmlns:a16="http://schemas.microsoft.com/office/drawing/2014/main" id="{4527FA66-B4BD-489D-ABD7-250454A885D6}"/>
                </a:ext>
              </a:extLst>
            </p:cNvPr>
            <p:cNvSpPr txBox="1"/>
            <p:nvPr/>
          </p:nvSpPr>
          <p:spPr>
            <a:xfrm>
              <a:off x="4766293" y="2368142"/>
              <a:ext cx="4204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W</a:t>
              </a:r>
              <a:r>
                <a:rPr lang="en-US" altLang="zh-TW" sz="1200" baseline="-25000" dirty="0"/>
                <a:t>0</a:t>
              </a:r>
              <a:endParaRPr lang="zh-TW" altLang="en-US" sz="1200" baseline="-25000" dirty="0"/>
            </a:p>
          </p:txBody>
        </p:sp>
        <p:sp>
          <p:nvSpPr>
            <p:cNvPr id="226" name="平行四邊形 225">
              <a:extLst>
                <a:ext uri="{FF2B5EF4-FFF2-40B4-BE49-F238E27FC236}">
                  <a16:creationId xmlns:a16="http://schemas.microsoft.com/office/drawing/2014/main" id="{F07A04D3-D66A-4E6E-AF98-8FAB7EAFCF86}"/>
                </a:ext>
              </a:extLst>
            </p:cNvPr>
            <p:cNvSpPr/>
            <p:nvPr/>
          </p:nvSpPr>
          <p:spPr>
            <a:xfrm>
              <a:off x="5014735" y="1759827"/>
              <a:ext cx="549617" cy="287598"/>
            </a:xfrm>
            <a:prstGeom prst="parallelogram">
              <a:avLst>
                <a:gd name="adj" fmla="val 99129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227" name="平行四邊形 226">
              <a:extLst>
                <a:ext uri="{FF2B5EF4-FFF2-40B4-BE49-F238E27FC236}">
                  <a16:creationId xmlns:a16="http://schemas.microsoft.com/office/drawing/2014/main" id="{D0A54E80-6567-489C-9BC9-D3DC4463CECF}"/>
                </a:ext>
              </a:extLst>
            </p:cNvPr>
            <p:cNvSpPr/>
            <p:nvPr/>
          </p:nvSpPr>
          <p:spPr>
            <a:xfrm rot="16200000" flipV="1">
              <a:off x="4741968" y="2527102"/>
              <a:ext cx="1169744" cy="64364"/>
            </a:xfrm>
            <a:prstGeom prst="parallelogram">
              <a:avLst>
                <a:gd name="adj" fmla="val 12625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228" name="矩形 227">
              <a:extLst>
                <a:ext uri="{FF2B5EF4-FFF2-40B4-BE49-F238E27FC236}">
                  <a16:creationId xmlns:a16="http://schemas.microsoft.com/office/drawing/2014/main" id="{37FA4472-5E02-4E55-8874-AE7DC6BBF93B}"/>
                </a:ext>
              </a:extLst>
            </p:cNvPr>
            <p:cNvSpPr/>
            <p:nvPr/>
          </p:nvSpPr>
          <p:spPr>
            <a:xfrm rot="5400000">
              <a:off x="4603819" y="2456118"/>
              <a:ext cx="1096739" cy="27935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29" name="平行四邊形 228">
              <a:extLst>
                <a:ext uri="{FF2B5EF4-FFF2-40B4-BE49-F238E27FC236}">
                  <a16:creationId xmlns:a16="http://schemas.microsoft.com/office/drawing/2014/main" id="{3FA8A48A-D9E6-4612-8635-5A8D8AA283A3}"/>
                </a:ext>
              </a:extLst>
            </p:cNvPr>
            <p:cNvSpPr/>
            <p:nvPr/>
          </p:nvSpPr>
          <p:spPr>
            <a:xfrm>
              <a:off x="5891703" y="1749879"/>
              <a:ext cx="1312075" cy="223997"/>
            </a:xfrm>
            <a:prstGeom prst="parallelogram">
              <a:avLst>
                <a:gd name="adj" fmla="val 10485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230" name="群組 229">
              <a:extLst>
                <a:ext uri="{FF2B5EF4-FFF2-40B4-BE49-F238E27FC236}">
                  <a16:creationId xmlns:a16="http://schemas.microsoft.com/office/drawing/2014/main" id="{2F21C723-9ED3-4E0A-B418-7F80169503CE}"/>
                </a:ext>
              </a:extLst>
            </p:cNvPr>
            <p:cNvGrpSpPr/>
            <p:nvPr/>
          </p:nvGrpSpPr>
          <p:grpSpPr>
            <a:xfrm>
              <a:off x="5891229" y="1972241"/>
              <a:ext cx="1080000" cy="1076713"/>
              <a:chOff x="5653188" y="3427035"/>
              <a:chExt cx="1080000" cy="1076713"/>
            </a:xfrm>
          </p:grpSpPr>
          <p:sp>
            <p:nvSpPr>
              <p:cNvPr id="245" name="矩形 244">
                <a:extLst>
                  <a:ext uri="{FF2B5EF4-FFF2-40B4-BE49-F238E27FC236}">
                    <a16:creationId xmlns:a16="http://schemas.microsoft.com/office/drawing/2014/main" id="{F2049E72-3A37-4989-A7AA-8C7AAE7A00FB}"/>
                  </a:ext>
                </a:extLst>
              </p:cNvPr>
              <p:cNvSpPr/>
              <p:nvPr/>
            </p:nvSpPr>
            <p:spPr>
              <a:xfrm>
                <a:off x="5653188" y="3427672"/>
                <a:ext cx="1080000" cy="107607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46" name="矩形 245">
                <a:extLst>
                  <a:ext uri="{FF2B5EF4-FFF2-40B4-BE49-F238E27FC236}">
                    <a16:creationId xmlns:a16="http://schemas.microsoft.com/office/drawing/2014/main" id="{15AE0B53-D093-43E5-B2DE-9DFB7722F631}"/>
                  </a:ext>
                </a:extLst>
              </p:cNvPr>
              <p:cNvSpPr/>
              <p:nvPr/>
            </p:nvSpPr>
            <p:spPr>
              <a:xfrm rot="5400000">
                <a:off x="5385150" y="3695710"/>
                <a:ext cx="1076076" cy="5400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47" name="矩形 246">
                <a:extLst>
                  <a:ext uri="{FF2B5EF4-FFF2-40B4-BE49-F238E27FC236}">
                    <a16:creationId xmlns:a16="http://schemas.microsoft.com/office/drawing/2014/main" id="{E091D4E6-8ACD-40CF-9950-39DD030697C4}"/>
                  </a:ext>
                </a:extLst>
              </p:cNvPr>
              <p:cNvSpPr/>
              <p:nvPr/>
            </p:nvSpPr>
            <p:spPr>
              <a:xfrm rot="5400000">
                <a:off x="5250150" y="3830710"/>
                <a:ext cx="1076076" cy="27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48" name="矩形 247">
                <a:extLst>
                  <a:ext uri="{FF2B5EF4-FFF2-40B4-BE49-F238E27FC236}">
                    <a16:creationId xmlns:a16="http://schemas.microsoft.com/office/drawing/2014/main" id="{19FB196C-6175-4D67-A2C6-D747D5F002FE}"/>
                  </a:ext>
                </a:extLst>
              </p:cNvPr>
              <p:cNvSpPr/>
              <p:nvPr/>
            </p:nvSpPr>
            <p:spPr>
              <a:xfrm rot="5400000">
                <a:off x="5789988" y="3830235"/>
                <a:ext cx="1076400" cy="2700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</p:grpSp>
        <p:cxnSp>
          <p:nvCxnSpPr>
            <p:cNvPr id="231" name="直線接點 230">
              <a:extLst>
                <a:ext uri="{FF2B5EF4-FFF2-40B4-BE49-F238E27FC236}">
                  <a16:creationId xmlns:a16="http://schemas.microsoft.com/office/drawing/2014/main" id="{03564795-1567-4981-9D89-BBD41734EE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76640" y="2831648"/>
              <a:ext cx="221368" cy="21328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2" name="直線接點 231">
              <a:extLst>
                <a:ext uri="{FF2B5EF4-FFF2-40B4-BE49-F238E27FC236}">
                  <a16:creationId xmlns:a16="http://schemas.microsoft.com/office/drawing/2014/main" id="{5557390C-3EC7-4083-B289-939271B05D7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92163" y="1756285"/>
              <a:ext cx="10522" cy="107134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3" name="直線接點 232">
              <a:extLst>
                <a:ext uri="{FF2B5EF4-FFF2-40B4-BE49-F238E27FC236}">
                  <a16:creationId xmlns:a16="http://schemas.microsoft.com/office/drawing/2014/main" id="{6FD80E7D-7E76-47F6-BF90-E1F5DBECC3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54504" y="1755805"/>
              <a:ext cx="221368" cy="21328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4" name="直線接點 233">
              <a:extLst>
                <a:ext uri="{FF2B5EF4-FFF2-40B4-BE49-F238E27FC236}">
                  <a16:creationId xmlns:a16="http://schemas.microsoft.com/office/drawing/2014/main" id="{CEA27C57-B551-4E16-AD81-C7FCD2DC93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24329" y="1757160"/>
              <a:ext cx="221368" cy="21328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5" name="直線接點 234">
              <a:extLst>
                <a:ext uri="{FF2B5EF4-FFF2-40B4-BE49-F238E27FC236}">
                  <a16:creationId xmlns:a16="http://schemas.microsoft.com/office/drawing/2014/main" id="{4E79F795-BC08-4CF9-B440-7B92D9152A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97562" y="1758371"/>
              <a:ext cx="221368" cy="21328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6" name="平行四邊形 235">
              <a:extLst>
                <a:ext uri="{FF2B5EF4-FFF2-40B4-BE49-F238E27FC236}">
                  <a16:creationId xmlns:a16="http://schemas.microsoft.com/office/drawing/2014/main" id="{3E3127B4-8147-4E34-8340-F06F2B35FDBC}"/>
                </a:ext>
              </a:extLst>
            </p:cNvPr>
            <p:cNvSpPr/>
            <p:nvPr/>
          </p:nvSpPr>
          <p:spPr>
            <a:xfrm rot="16200000" flipH="1">
              <a:off x="6440018" y="2280076"/>
              <a:ext cx="1297089" cy="235312"/>
            </a:xfrm>
            <a:prstGeom prst="parallelogram">
              <a:avLst>
                <a:gd name="adj" fmla="val 9631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37" name="文字方塊 236">
              <a:extLst>
                <a:ext uri="{FF2B5EF4-FFF2-40B4-BE49-F238E27FC236}">
                  <a16:creationId xmlns:a16="http://schemas.microsoft.com/office/drawing/2014/main" id="{AFB62B04-121C-49F9-917D-896C8B917805}"/>
                </a:ext>
              </a:extLst>
            </p:cNvPr>
            <p:cNvSpPr txBox="1"/>
            <p:nvPr/>
          </p:nvSpPr>
          <p:spPr>
            <a:xfrm>
              <a:off x="4975775" y="2457296"/>
              <a:ext cx="4204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W</a:t>
              </a:r>
              <a:r>
                <a:rPr lang="en-US" altLang="zh-TW" sz="1200" baseline="-25000" dirty="0"/>
                <a:t>1</a:t>
              </a:r>
              <a:endParaRPr lang="zh-TW" altLang="en-US" sz="1200" baseline="-25000" dirty="0"/>
            </a:p>
          </p:txBody>
        </p:sp>
        <p:sp>
          <p:nvSpPr>
            <p:cNvPr id="238" name="文字方塊 237">
              <a:extLst>
                <a:ext uri="{FF2B5EF4-FFF2-40B4-BE49-F238E27FC236}">
                  <a16:creationId xmlns:a16="http://schemas.microsoft.com/office/drawing/2014/main" id="{EFEE4F4A-DCF2-46BE-9354-806E9C7D5AAE}"/>
                </a:ext>
              </a:extLst>
            </p:cNvPr>
            <p:cNvSpPr txBox="1"/>
            <p:nvPr/>
          </p:nvSpPr>
          <p:spPr>
            <a:xfrm>
              <a:off x="5318703" y="2364271"/>
              <a:ext cx="4204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W</a:t>
              </a:r>
              <a:r>
                <a:rPr lang="en-US" altLang="zh-TW" sz="1200" baseline="-25000" dirty="0"/>
                <a:t>2</a:t>
              </a:r>
              <a:endParaRPr lang="zh-TW" altLang="en-US" sz="1200" baseline="-25000" dirty="0"/>
            </a:p>
          </p:txBody>
        </p:sp>
        <p:sp>
          <p:nvSpPr>
            <p:cNvPr id="239" name="文字方塊 238">
              <a:extLst>
                <a:ext uri="{FF2B5EF4-FFF2-40B4-BE49-F238E27FC236}">
                  <a16:creationId xmlns:a16="http://schemas.microsoft.com/office/drawing/2014/main" id="{65BB881F-52A5-4A49-BFFF-B5F1971AE900}"/>
                </a:ext>
              </a:extLst>
            </p:cNvPr>
            <p:cNvSpPr txBox="1"/>
            <p:nvPr/>
          </p:nvSpPr>
          <p:spPr>
            <a:xfrm>
              <a:off x="5574272" y="2371941"/>
              <a:ext cx="4204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W</a:t>
              </a:r>
              <a:r>
                <a:rPr lang="en-US" altLang="zh-TW" sz="1200" baseline="-25000" dirty="0"/>
                <a:t>3</a:t>
              </a:r>
              <a:endParaRPr lang="zh-TW" altLang="en-US" sz="1200" baseline="-25000" dirty="0"/>
            </a:p>
          </p:txBody>
        </p:sp>
        <p:sp>
          <p:nvSpPr>
            <p:cNvPr id="240" name="文字方塊 239">
              <a:extLst>
                <a:ext uri="{FF2B5EF4-FFF2-40B4-BE49-F238E27FC236}">
                  <a16:creationId xmlns:a16="http://schemas.microsoft.com/office/drawing/2014/main" id="{836AAA8A-E041-468E-9BFB-2F74256711F1}"/>
                </a:ext>
              </a:extLst>
            </p:cNvPr>
            <p:cNvSpPr txBox="1"/>
            <p:nvPr/>
          </p:nvSpPr>
          <p:spPr>
            <a:xfrm>
              <a:off x="5838714" y="2373929"/>
              <a:ext cx="4204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W</a:t>
              </a:r>
              <a:r>
                <a:rPr lang="en-US" altLang="zh-TW" sz="1200" baseline="-25000" dirty="0"/>
                <a:t>4</a:t>
              </a:r>
              <a:endParaRPr lang="zh-TW" altLang="en-US" sz="1200" baseline="-25000" dirty="0"/>
            </a:p>
          </p:txBody>
        </p:sp>
        <p:sp>
          <p:nvSpPr>
            <p:cNvPr id="241" name="文字方塊 240">
              <a:extLst>
                <a:ext uri="{FF2B5EF4-FFF2-40B4-BE49-F238E27FC236}">
                  <a16:creationId xmlns:a16="http://schemas.microsoft.com/office/drawing/2014/main" id="{B36B35DA-07B0-4BA0-9671-823DCF6DBFD7}"/>
                </a:ext>
              </a:extLst>
            </p:cNvPr>
            <p:cNvSpPr txBox="1"/>
            <p:nvPr/>
          </p:nvSpPr>
          <p:spPr>
            <a:xfrm>
              <a:off x="6107917" y="2373929"/>
              <a:ext cx="4204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W</a:t>
              </a:r>
              <a:r>
                <a:rPr lang="en-US" altLang="zh-TW" sz="1200" baseline="-25000" dirty="0"/>
                <a:t>5</a:t>
              </a:r>
              <a:endParaRPr lang="zh-TW" altLang="en-US" sz="1200" baseline="-25000" dirty="0"/>
            </a:p>
          </p:txBody>
        </p:sp>
        <p:sp>
          <p:nvSpPr>
            <p:cNvPr id="242" name="文字方塊 241">
              <a:extLst>
                <a:ext uri="{FF2B5EF4-FFF2-40B4-BE49-F238E27FC236}">
                  <a16:creationId xmlns:a16="http://schemas.microsoft.com/office/drawing/2014/main" id="{C3B4F50A-A655-4232-95C8-0A577E5C5F4F}"/>
                </a:ext>
              </a:extLst>
            </p:cNvPr>
            <p:cNvSpPr txBox="1"/>
            <p:nvPr/>
          </p:nvSpPr>
          <p:spPr>
            <a:xfrm>
              <a:off x="6387048" y="2373929"/>
              <a:ext cx="4204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W</a:t>
              </a:r>
              <a:r>
                <a:rPr lang="en-US" altLang="zh-TW" sz="1200" baseline="-25000" dirty="0"/>
                <a:t>6</a:t>
              </a:r>
              <a:endParaRPr lang="zh-TW" altLang="en-US" sz="1200" baseline="-25000" dirty="0"/>
            </a:p>
          </p:txBody>
        </p:sp>
        <p:sp>
          <p:nvSpPr>
            <p:cNvPr id="243" name="文字方塊 242">
              <a:extLst>
                <a:ext uri="{FF2B5EF4-FFF2-40B4-BE49-F238E27FC236}">
                  <a16:creationId xmlns:a16="http://schemas.microsoft.com/office/drawing/2014/main" id="{79759730-F328-47E6-B1B1-3D2946BB08EB}"/>
                </a:ext>
              </a:extLst>
            </p:cNvPr>
            <p:cNvSpPr txBox="1"/>
            <p:nvPr/>
          </p:nvSpPr>
          <p:spPr>
            <a:xfrm>
              <a:off x="6650377" y="2374210"/>
              <a:ext cx="4204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W</a:t>
              </a:r>
              <a:r>
                <a:rPr lang="en-US" altLang="zh-TW" sz="1200" baseline="-25000" dirty="0"/>
                <a:t>7</a:t>
              </a:r>
              <a:endParaRPr lang="zh-TW" altLang="en-US" sz="1200" baseline="-25000" dirty="0"/>
            </a:p>
          </p:txBody>
        </p:sp>
        <p:sp>
          <p:nvSpPr>
            <p:cNvPr id="244" name="文字方塊 243">
              <a:extLst>
                <a:ext uri="{FF2B5EF4-FFF2-40B4-BE49-F238E27FC236}">
                  <a16:creationId xmlns:a16="http://schemas.microsoft.com/office/drawing/2014/main" id="{9ADDBC3A-C7B1-46F6-B58D-CD21CF9AA39D}"/>
                </a:ext>
              </a:extLst>
            </p:cNvPr>
            <p:cNvSpPr txBox="1"/>
            <p:nvPr/>
          </p:nvSpPr>
          <p:spPr>
            <a:xfrm>
              <a:off x="7159500" y="2206563"/>
              <a:ext cx="7438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… …</a:t>
              </a:r>
              <a:endParaRPr lang="zh-TW" altLang="en-US" dirty="0"/>
            </a:p>
          </p:txBody>
        </p:sp>
      </p:grpSp>
      <p:sp>
        <p:nvSpPr>
          <p:cNvPr id="252" name="流程圖: 或 251">
            <a:extLst>
              <a:ext uri="{FF2B5EF4-FFF2-40B4-BE49-F238E27FC236}">
                <a16:creationId xmlns:a16="http://schemas.microsoft.com/office/drawing/2014/main" id="{C463F2AD-4BDC-4E38-83E9-7A16CE2ABDF7}"/>
              </a:ext>
            </a:extLst>
          </p:cNvPr>
          <p:cNvSpPr/>
          <p:nvPr/>
        </p:nvSpPr>
        <p:spPr>
          <a:xfrm>
            <a:off x="7583557" y="5258001"/>
            <a:ext cx="360000" cy="360000"/>
          </a:xfrm>
          <a:prstGeom prst="flowChar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1623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8238" y="186605"/>
            <a:ext cx="10515600" cy="922161"/>
          </a:xfrm>
        </p:spPr>
        <p:txBody>
          <a:bodyPr>
            <a:normAutofit/>
          </a:bodyPr>
          <a:lstStyle/>
          <a:p>
            <a:r>
              <a:rPr lang="en-US" altLang="zh-TW" sz="3600" dirty="0">
                <a:solidFill>
                  <a:schemeClr val="accent1">
                    <a:lumMod val="75000"/>
                  </a:schemeClr>
                </a:solidFill>
              </a:rPr>
              <a:t>Area reduction – Replace the Sbox</a:t>
            </a:r>
            <a:endParaRPr lang="zh-TW" alt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8238" y="1035133"/>
            <a:ext cx="6932237" cy="2689142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AutoNum type="circleNumWdWhitePlain"/>
            </a:pPr>
            <a:r>
              <a:rPr lang="en-US" altLang="zh-TW" sz="2000" dirty="0"/>
              <a:t>Affine transformation:</a:t>
            </a:r>
          </a:p>
          <a:p>
            <a:pPr marL="0" indent="0">
              <a:buNone/>
            </a:pPr>
            <a:endParaRPr lang="en-US" altLang="zh-TW" sz="2000" dirty="0"/>
          </a:p>
          <a:p>
            <a:pPr marL="0" indent="0">
              <a:buNone/>
            </a:pPr>
            <a:endParaRPr lang="en-US" altLang="zh-TW" sz="2000" dirty="0"/>
          </a:p>
          <a:p>
            <a:pPr marL="0" indent="0">
              <a:buNone/>
            </a:pPr>
            <a:endParaRPr lang="en-US" altLang="zh-TW" sz="2000" dirty="0"/>
          </a:p>
          <a:p>
            <a:pPr marL="0" indent="0">
              <a:buNone/>
            </a:pPr>
            <a:endParaRPr lang="en-US" altLang="zh-TW" sz="2000" dirty="0"/>
          </a:p>
          <a:p>
            <a:pPr marL="342900" indent="-342900">
              <a:buFont typeface="Wingdings" panose="05000000000000000000" pitchFamily="2" charset="2"/>
              <a:buAutoNum type="circleNumWdWhitePlain" startAt="2"/>
            </a:pPr>
            <a:r>
              <a:rPr lang="en-US" altLang="zh-TW" sz="2000" dirty="0">
                <a:ea typeface="Cambria Math" panose="02040503050406030204" pitchFamily="18" charset="0"/>
              </a:rPr>
              <a:t>Byte inversion: the multiplication operation in GF(2</a:t>
            </a:r>
            <a:r>
              <a:rPr lang="en-US" altLang="zh-TW" sz="2000" baseline="30000" dirty="0">
                <a:ea typeface="Cambria Math" panose="02040503050406030204" pitchFamily="18" charset="0"/>
              </a:rPr>
              <a:t>8</a:t>
            </a:r>
            <a:r>
              <a:rPr lang="en-US" altLang="zh-TW" sz="2000" dirty="0">
                <a:ea typeface="Cambria Math" panose="02040503050406030204" pitchFamily="18" charset="0"/>
              </a:rPr>
              <a:t>)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E85734A-4AE6-47AC-ACCD-A0CF00DC2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8</a:t>
            </a:fld>
            <a:endParaRPr lang="zh-TW" altLang="en-US"/>
          </a:p>
        </p:txBody>
      </p:sp>
      <p:pic>
        <p:nvPicPr>
          <p:cNvPr id="115" name="圖片 114">
            <a:extLst>
              <a:ext uri="{FF2B5EF4-FFF2-40B4-BE49-F238E27FC236}">
                <a16:creationId xmlns:a16="http://schemas.microsoft.com/office/drawing/2014/main" id="{BF0EF136-8A92-41CC-A9A2-6AF0E4BAE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696" y="1494369"/>
            <a:ext cx="2892808" cy="1409104"/>
          </a:xfrm>
          <a:prstGeom prst="rect">
            <a:avLst/>
          </a:prstGeom>
        </p:spPr>
      </p:pic>
      <p:pic>
        <p:nvPicPr>
          <p:cNvPr id="116" name="圖片 115">
            <a:extLst>
              <a:ext uri="{FF2B5EF4-FFF2-40B4-BE49-F238E27FC236}">
                <a16:creationId xmlns:a16="http://schemas.microsoft.com/office/drawing/2014/main" id="{0749D4C2-EE80-4FD3-A7BE-3FE26C829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6395" y="741467"/>
            <a:ext cx="3169999" cy="191443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117" name="群組 116"/>
          <p:cNvGrpSpPr/>
          <p:nvPr/>
        </p:nvGrpSpPr>
        <p:grpSpPr>
          <a:xfrm>
            <a:off x="825534" y="3724275"/>
            <a:ext cx="10702708" cy="1992491"/>
            <a:chOff x="1613848" y="4311591"/>
            <a:chExt cx="10412688" cy="1814888"/>
          </a:xfrm>
        </p:grpSpPr>
        <p:grpSp>
          <p:nvGrpSpPr>
            <p:cNvPr id="118" name="群組 117">
              <a:extLst>
                <a:ext uri="{FF2B5EF4-FFF2-40B4-BE49-F238E27FC236}">
                  <a16:creationId xmlns:a16="http://schemas.microsoft.com/office/drawing/2014/main" id="{12BD58B6-5B15-438B-808D-335B09FEA723}"/>
                </a:ext>
              </a:extLst>
            </p:cNvPr>
            <p:cNvGrpSpPr/>
            <p:nvPr/>
          </p:nvGrpSpPr>
          <p:grpSpPr>
            <a:xfrm>
              <a:off x="1613848" y="4311591"/>
              <a:ext cx="5971317" cy="1814888"/>
              <a:chOff x="2075403" y="2849626"/>
              <a:chExt cx="4835183" cy="1481577"/>
            </a:xfrm>
          </p:grpSpPr>
          <p:pic>
            <p:nvPicPr>
              <p:cNvPr id="124" name="圖片 123">
                <a:extLst>
                  <a:ext uri="{FF2B5EF4-FFF2-40B4-BE49-F238E27FC236}">
                    <a16:creationId xmlns:a16="http://schemas.microsoft.com/office/drawing/2014/main" id="{C0262B17-A2AF-4F43-B2E5-4F3F4A05FF5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75403" y="2849626"/>
                <a:ext cx="4835183" cy="1481577"/>
              </a:xfrm>
              <a:prstGeom prst="rect">
                <a:avLst/>
              </a:prstGeom>
            </p:spPr>
          </p:pic>
          <p:sp>
            <p:nvSpPr>
              <p:cNvPr id="125" name="文字方塊 124">
                <a:extLst>
                  <a:ext uri="{FF2B5EF4-FFF2-40B4-BE49-F238E27FC236}">
                    <a16:creationId xmlns:a16="http://schemas.microsoft.com/office/drawing/2014/main" id="{488E3ACD-DD23-4FA9-8594-23B4939C302D}"/>
                  </a:ext>
                </a:extLst>
              </p:cNvPr>
              <p:cNvSpPr txBox="1"/>
              <p:nvPr/>
            </p:nvSpPr>
            <p:spPr>
              <a:xfrm>
                <a:off x="3179557" y="2972586"/>
                <a:ext cx="28245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b</a:t>
                </a:r>
                <a:endParaRPr lang="zh-TW" altLang="en-US" sz="1400" dirty="0">
                  <a:latin typeface="Cambria Math" panose="02040503050406030204" pitchFamily="18" charset="0"/>
                </a:endParaRPr>
              </a:p>
            </p:txBody>
          </p:sp>
          <p:sp>
            <p:nvSpPr>
              <p:cNvPr id="126" name="文字方塊 125">
                <a:extLst>
                  <a:ext uri="{FF2B5EF4-FFF2-40B4-BE49-F238E27FC236}">
                    <a16:creationId xmlns:a16="http://schemas.microsoft.com/office/drawing/2014/main" id="{9C8B3860-C0AE-49D3-A8F5-3A1DD1EA26B2}"/>
                  </a:ext>
                </a:extLst>
              </p:cNvPr>
              <p:cNvSpPr txBox="1"/>
              <p:nvPr/>
            </p:nvSpPr>
            <p:spPr>
              <a:xfrm>
                <a:off x="3179557" y="3556060"/>
                <a:ext cx="26321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c</a:t>
                </a:r>
                <a:endParaRPr lang="zh-TW" altLang="en-US" sz="1400" dirty="0">
                  <a:latin typeface="Cambria Math" panose="02040503050406030204" pitchFamily="18" charset="0"/>
                </a:endParaRPr>
              </a:p>
            </p:txBody>
          </p:sp>
        </p:grpSp>
        <p:pic>
          <p:nvPicPr>
            <p:cNvPr id="119" name="圖片 118">
              <a:extLst>
                <a:ext uri="{FF2B5EF4-FFF2-40B4-BE49-F238E27FC236}">
                  <a16:creationId xmlns:a16="http://schemas.microsoft.com/office/drawing/2014/main" id="{3E39C0EE-BF1F-4EC0-8E8E-C5356DE3C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741647" y="4653323"/>
              <a:ext cx="4284889" cy="1234289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20" name="文字方塊 119">
              <a:extLst>
                <a:ext uri="{FF2B5EF4-FFF2-40B4-BE49-F238E27FC236}">
                  <a16:creationId xmlns:a16="http://schemas.microsoft.com/office/drawing/2014/main" id="{BAFE0ABA-3065-4524-BEA1-9ED7CA4B4F91}"/>
                </a:ext>
              </a:extLst>
            </p:cNvPr>
            <p:cNvSpPr txBox="1"/>
            <p:nvPr/>
          </p:nvSpPr>
          <p:spPr>
            <a:xfrm>
              <a:off x="1665796" y="5270467"/>
              <a:ext cx="59503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1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GF(2</a:t>
              </a:r>
              <a:r>
                <a:rPr lang="en-US" altLang="zh-TW" sz="1100" baseline="300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8</a:t>
              </a:r>
              <a:r>
                <a:rPr lang="en-US" altLang="zh-TW" sz="11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)</a:t>
              </a:r>
              <a:endParaRPr lang="zh-TW" altLang="en-US" sz="1100" dirty="0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21" name="文字方塊 120">
              <a:extLst>
                <a:ext uri="{FF2B5EF4-FFF2-40B4-BE49-F238E27FC236}">
                  <a16:creationId xmlns:a16="http://schemas.microsoft.com/office/drawing/2014/main" id="{D6731E96-615E-4E8E-B6C2-0DE1060B80AD}"/>
                </a:ext>
              </a:extLst>
            </p:cNvPr>
            <p:cNvSpPr txBox="1"/>
            <p:nvPr/>
          </p:nvSpPr>
          <p:spPr>
            <a:xfrm>
              <a:off x="2800713" y="5046147"/>
              <a:ext cx="59503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1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GF(2</a:t>
              </a:r>
              <a:r>
                <a:rPr lang="en-US" altLang="zh-TW" sz="1100" baseline="300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4</a:t>
              </a:r>
              <a:r>
                <a:rPr lang="en-US" altLang="zh-TW" sz="11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)</a:t>
              </a:r>
              <a:endParaRPr lang="zh-TW" altLang="en-US" sz="1100" dirty="0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22" name="文字方塊 121">
              <a:extLst>
                <a:ext uri="{FF2B5EF4-FFF2-40B4-BE49-F238E27FC236}">
                  <a16:creationId xmlns:a16="http://schemas.microsoft.com/office/drawing/2014/main" id="{B4307091-2817-46E2-9A94-39CDA629F1B7}"/>
                </a:ext>
              </a:extLst>
            </p:cNvPr>
            <p:cNvSpPr txBox="1"/>
            <p:nvPr/>
          </p:nvSpPr>
          <p:spPr>
            <a:xfrm>
              <a:off x="5730585" y="5025967"/>
              <a:ext cx="59503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1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GF(2</a:t>
              </a:r>
              <a:r>
                <a:rPr lang="en-US" altLang="zh-TW" sz="1100" baseline="300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4</a:t>
              </a:r>
              <a:r>
                <a:rPr lang="en-US" altLang="zh-TW" sz="11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)</a:t>
              </a:r>
              <a:endParaRPr lang="zh-TW" altLang="en-US" sz="1100" dirty="0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23" name="文字方塊 122">
              <a:extLst>
                <a:ext uri="{FF2B5EF4-FFF2-40B4-BE49-F238E27FC236}">
                  <a16:creationId xmlns:a16="http://schemas.microsoft.com/office/drawing/2014/main" id="{8D32F376-CD96-4482-814D-47E0643626AA}"/>
                </a:ext>
              </a:extLst>
            </p:cNvPr>
            <p:cNvSpPr txBox="1"/>
            <p:nvPr/>
          </p:nvSpPr>
          <p:spPr>
            <a:xfrm>
              <a:off x="6809334" y="5293834"/>
              <a:ext cx="59503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1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GF(2</a:t>
              </a:r>
              <a:r>
                <a:rPr lang="en-US" altLang="zh-TW" sz="1100" baseline="300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8</a:t>
              </a:r>
              <a:r>
                <a:rPr lang="en-US" altLang="zh-TW" sz="11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)</a:t>
              </a:r>
              <a:endParaRPr lang="zh-TW" altLang="en-US" sz="1100" dirty="0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4" name="文字方塊 3">
            <a:extLst>
              <a:ext uri="{FF2B5EF4-FFF2-40B4-BE49-F238E27FC236}">
                <a16:creationId xmlns:a16="http://schemas.microsoft.com/office/drawing/2014/main" id="{A387F9EF-933D-49E0-B166-D0A9E843974D}"/>
              </a:ext>
            </a:extLst>
          </p:cNvPr>
          <p:cNvSpPr txBox="1"/>
          <p:nvPr/>
        </p:nvSpPr>
        <p:spPr>
          <a:xfrm>
            <a:off x="7748615" y="2728872"/>
            <a:ext cx="416973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100" dirty="0"/>
              <a:t>Fig.6 One step in the AES encryption process called ”Substitute Bytes”</a:t>
            </a:r>
            <a:endParaRPr lang="zh-TW" altLang="en-US" sz="1100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BD3198EB-03FE-4CA8-87CB-DD5450A24775}"/>
              </a:ext>
            </a:extLst>
          </p:cNvPr>
          <p:cNvSpPr txBox="1"/>
          <p:nvPr/>
        </p:nvSpPr>
        <p:spPr>
          <a:xfrm>
            <a:off x="4102360" y="2068116"/>
            <a:ext cx="82747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100" dirty="0"/>
              <a:t>formula</a:t>
            </a:r>
            <a:r>
              <a:rPr lang="zh-TW" altLang="en-US" sz="1100" dirty="0"/>
              <a:t> </a:t>
            </a:r>
            <a:r>
              <a:rPr lang="en-US" altLang="zh-TW" sz="1100" dirty="0"/>
              <a:t>(1)</a:t>
            </a:r>
            <a:endParaRPr lang="zh-TW" altLang="en-US" sz="1100" dirty="0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F348008D-6704-4CA9-BD58-EBC004CF56EC}"/>
              </a:ext>
            </a:extLst>
          </p:cNvPr>
          <p:cNvSpPr txBox="1"/>
          <p:nvPr/>
        </p:nvSpPr>
        <p:spPr>
          <a:xfrm>
            <a:off x="3299352" y="5822867"/>
            <a:ext cx="20633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100" dirty="0"/>
              <a:t>Fig.7  Byte inversion architecture</a:t>
            </a:r>
            <a:endParaRPr lang="zh-TW" altLang="en-US" sz="1100" dirty="0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B6AB0F4E-1988-451F-9E5C-9CA2A58C6DBD}"/>
              </a:ext>
            </a:extLst>
          </p:cNvPr>
          <p:cNvSpPr txBox="1"/>
          <p:nvPr/>
        </p:nvSpPr>
        <p:spPr>
          <a:xfrm>
            <a:off x="8433327" y="5822867"/>
            <a:ext cx="276550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100" dirty="0"/>
              <a:t>Fig.8  Arithmetic elements in a byte inversion</a:t>
            </a:r>
            <a:endParaRPr lang="zh-TW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35816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3" y="609600"/>
            <a:ext cx="9128517" cy="714103"/>
          </a:xfrm>
        </p:spPr>
        <p:txBody>
          <a:bodyPr>
            <a:normAutofit/>
          </a:bodyPr>
          <a:lstStyle/>
          <a:p>
            <a:r>
              <a:rPr lang="en-US" altLang="zh-TW" sz="3600" dirty="0">
                <a:solidFill>
                  <a:schemeClr val="accent1">
                    <a:lumMod val="75000"/>
                  </a:schemeClr>
                </a:solidFill>
              </a:rPr>
              <a:t>Pipelined S-box Computer</a:t>
            </a:r>
            <a:endParaRPr lang="zh-TW" alt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3BBCF62D-E31C-4F79-AA9D-2B0EA755FA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323704"/>
            <a:ext cx="9572679" cy="1928852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Area: </a:t>
            </a:r>
            <a:r>
              <a:rPr lang="en-US" altLang="zh-TW" sz="2000" dirty="0">
                <a:solidFill>
                  <a:srgbClr val="FF0000"/>
                </a:solidFill>
              </a:rPr>
              <a:t>114</a:t>
            </a:r>
            <a:r>
              <a:rPr lang="en-US" altLang="zh-TW" sz="2000" dirty="0"/>
              <a:t> LUTs</a:t>
            </a:r>
          </a:p>
          <a:p>
            <a:r>
              <a:rPr lang="en-US" altLang="zh-TW" sz="2000" dirty="0"/>
              <a:t>Non-pipelined s-box computer lead to </a:t>
            </a:r>
            <a:r>
              <a:rPr lang="en-US" altLang="zh-TW" sz="2000" dirty="0">
                <a:solidFill>
                  <a:srgbClr val="FF0000"/>
                </a:solidFill>
              </a:rPr>
              <a:t>critical path</a:t>
            </a:r>
            <a:r>
              <a:rPr lang="en-US" altLang="zh-TW" sz="2000" dirty="0"/>
              <a:t>. The max frequency of non-pipelined computer is </a:t>
            </a:r>
            <a:r>
              <a:rPr lang="en-US" altLang="zh-TW" sz="2000" dirty="0">
                <a:solidFill>
                  <a:srgbClr val="FF0000"/>
                </a:solidFill>
              </a:rPr>
              <a:t>111</a:t>
            </a:r>
            <a:r>
              <a:rPr lang="en-US" altLang="zh-TW" sz="2000" dirty="0"/>
              <a:t> MHz.</a:t>
            </a:r>
          </a:p>
          <a:p>
            <a:r>
              <a:rPr lang="en-US" altLang="zh-TW" sz="2000" dirty="0"/>
              <a:t>Max frequency: </a:t>
            </a:r>
            <a:r>
              <a:rPr lang="en-US" altLang="zh-TW" sz="2000" dirty="0">
                <a:solidFill>
                  <a:srgbClr val="FF0000"/>
                </a:solidFill>
              </a:rPr>
              <a:t>250</a:t>
            </a:r>
            <a:r>
              <a:rPr lang="en-US" altLang="zh-TW" sz="2000" dirty="0"/>
              <a:t> MHz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C9963DF-F421-4CC1-87A1-B25820138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10F78-7A0E-4146-87B7-0FA63EE79BA7}" type="slidenum">
              <a:rPr lang="zh-TW" altLang="en-US" smtClean="0"/>
              <a:t>9</a:t>
            </a:fld>
            <a:endParaRPr lang="zh-TW" altLang="en-US"/>
          </a:p>
        </p:txBody>
      </p:sp>
      <p:grpSp>
        <p:nvGrpSpPr>
          <p:cNvPr id="151" name="群組 150">
            <a:extLst>
              <a:ext uri="{FF2B5EF4-FFF2-40B4-BE49-F238E27FC236}">
                <a16:creationId xmlns:a16="http://schemas.microsoft.com/office/drawing/2014/main" id="{70A89307-3E77-4B9D-B101-0837397BC2AB}"/>
              </a:ext>
            </a:extLst>
          </p:cNvPr>
          <p:cNvGrpSpPr/>
          <p:nvPr/>
        </p:nvGrpSpPr>
        <p:grpSpPr>
          <a:xfrm>
            <a:off x="287828" y="3283035"/>
            <a:ext cx="10821546" cy="2803939"/>
            <a:chOff x="270411" y="3106602"/>
            <a:chExt cx="10821546" cy="2803939"/>
          </a:xfrm>
        </p:grpSpPr>
        <p:sp>
          <p:nvSpPr>
            <p:cNvPr id="131" name="矩形 130">
              <a:extLst>
                <a:ext uri="{FF2B5EF4-FFF2-40B4-BE49-F238E27FC236}">
                  <a16:creationId xmlns:a16="http://schemas.microsoft.com/office/drawing/2014/main" id="{B6A08F75-7E41-4DF2-ABC8-8364E9D33149}"/>
                </a:ext>
              </a:extLst>
            </p:cNvPr>
            <p:cNvSpPr/>
            <p:nvPr/>
          </p:nvSpPr>
          <p:spPr>
            <a:xfrm>
              <a:off x="5744072" y="3446417"/>
              <a:ext cx="4435101" cy="212402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0" name="矩形 129">
              <a:extLst>
                <a:ext uri="{FF2B5EF4-FFF2-40B4-BE49-F238E27FC236}">
                  <a16:creationId xmlns:a16="http://schemas.microsoft.com/office/drawing/2014/main" id="{D4F73405-38DC-436F-A2B7-7726CCFA2DDA}"/>
                </a:ext>
              </a:extLst>
            </p:cNvPr>
            <p:cNvSpPr/>
            <p:nvPr/>
          </p:nvSpPr>
          <p:spPr>
            <a:xfrm>
              <a:off x="1053737" y="3446416"/>
              <a:ext cx="4108567" cy="2103589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BFD61EB5-E935-4843-885D-8FAB8FEAD393}"/>
                </a:ext>
              </a:extLst>
            </p:cNvPr>
            <p:cNvSpPr/>
            <p:nvPr/>
          </p:nvSpPr>
          <p:spPr>
            <a:xfrm>
              <a:off x="1212664" y="4265018"/>
              <a:ext cx="447675" cy="4136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l-GR" dirty="0">
                  <a:solidFill>
                    <a:schemeClr val="tx1"/>
                  </a:solidFill>
                  <a:latin typeface="Cambria Math" panose="02040503050406030204" pitchFamily="18" charset="0"/>
                </a:rPr>
                <a:t>𝜹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9C6B6C78-4405-4152-BCF6-5AA368F3F93D}"/>
                </a:ext>
              </a:extLst>
            </p:cNvPr>
            <p:cNvSpPr/>
            <p:nvPr/>
          </p:nvSpPr>
          <p:spPr>
            <a:xfrm>
              <a:off x="8363708" y="4301843"/>
              <a:ext cx="1210492" cy="41801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800" dirty="0">
                  <a:solidFill>
                    <a:schemeClr val="tx1"/>
                  </a:solidFill>
                </a:rPr>
                <a:t>Affine transformation</a:t>
              </a:r>
              <a:endParaRPr lang="zh-TW" altLang="en-US" sz="800" dirty="0">
                <a:solidFill>
                  <a:schemeClr val="tx1"/>
                </a:solidFill>
              </a:endParaRPr>
            </a:p>
          </p:txBody>
        </p:sp>
        <p:sp>
          <p:nvSpPr>
            <p:cNvPr id="4" name="流程圖: 或 3">
              <a:extLst>
                <a:ext uri="{FF2B5EF4-FFF2-40B4-BE49-F238E27FC236}">
                  <a16:creationId xmlns:a16="http://schemas.microsoft.com/office/drawing/2014/main" id="{DDC6557A-F34A-4349-8AA0-B5C09611E315}"/>
                </a:ext>
              </a:extLst>
            </p:cNvPr>
            <p:cNvSpPr/>
            <p:nvPr/>
          </p:nvSpPr>
          <p:spPr>
            <a:xfrm>
              <a:off x="2594724" y="4874617"/>
              <a:ext cx="241200" cy="239479"/>
            </a:xfrm>
            <a:prstGeom prst="flowChartOr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55EB8E16-23BE-460D-8EFC-B7F4A5A6384D}"/>
                </a:ext>
              </a:extLst>
            </p:cNvPr>
            <p:cNvSpPr/>
            <p:nvPr/>
          </p:nvSpPr>
          <p:spPr>
            <a:xfrm>
              <a:off x="3715282" y="3825241"/>
              <a:ext cx="478756" cy="404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>
                  <a:solidFill>
                    <a:schemeClr val="tx1"/>
                  </a:solidFill>
                  <a:latin typeface="Cambria Math" panose="02040503050406030204" pitchFamily="18" charset="0"/>
                </a:rPr>
                <a:t>X</a:t>
              </a:r>
              <a:r>
                <a:rPr lang="en-US" altLang="zh-TW" sz="1400" dirty="0">
                  <a:solidFill>
                    <a:schemeClr val="tx1"/>
                  </a:solidFill>
                  <a:latin typeface="Cambria Math" panose="02040503050406030204" pitchFamily="18" charset="0"/>
                </a:rPr>
                <a:t> </a:t>
              </a:r>
              <a:r>
                <a:rPr lang="zh-TW" altLang="en-US" sz="1400" dirty="0">
                  <a:solidFill>
                    <a:schemeClr val="tx1"/>
                  </a:solidFill>
                  <a:latin typeface="Cambria Math" panose="02040503050406030204" pitchFamily="18" charset="0"/>
                </a:rPr>
                <a:t>𝜆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9883193A-276B-41C0-9394-6D01ABE3EAD9}"/>
                </a:ext>
              </a:extLst>
            </p:cNvPr>
            <p:cNvSpPr/>
            <p:nvPr/>
          </p:nvSpPr>
          <p:spPr>
            <a:xfrm>
              <a:off x="3009884" y="3825241"/>
              <a:ext cx="478756" cy="404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400" dirty="0">
                  <a:solidFill>
                    <a:schemeClr val="tx1"/>
                  </a:solidFill>
                  <a:latin typeface="Cambria Math" panose="02040503050406030204" pitchFamily="18" charset="0"/>
                </a:rPr>
                <a:t>𝝌</a:t>
              </a:r>
              <a:r>
                <a:rPr lang="en-US" altLang="zh-TW" sz="1400" baseline="30000" dirty="0">
                  <a:solidFill>
                    <a:schemeClr val="tx1"/>
                  </a:solidFill>
                </a:rPr>
                <a:t>2</a:t>
              </a:r>
              <a:endParaRPr lang="zh-TW" altLang="en-US" sz="1400" baseline="30000" dirty="0">
                <a:solidFill>
                  <a:schemeClr val="tx1"/>
                </a:solidFill>
              </a:endParaRPr>
            </a:p>
          </p:txBody>
        </p:sp>
        <p:grpSp>
          <p:nvGrpSpPr>
            <p:cNvPr id="20" name="群組 19">
              <a:extLst>
                <a:ext uri="{FF2B5EF4-FFF2-40B4-BE49-F238E27FC236}">
                  <a16:creationId xmlns:a16="http://schemas.microsoft.com/office/drawing/2014/main" id="{29032014-E21F-4E7E-88E1-1A05950A99CB}"/>
                </a:ext>
              </a:extLst>
            </p:cNvPr>
            <p:cNvGrpSpPr/>
            <p:nvPr/>
          </p:nvGrpSpPr>
          <p:grpSpPr>
            <a:xfrm>
              <a:off x="3254048" y="4787575"/>
              <a:ext cx="404951" cy="411434"/>
              <a:chOff x="3844834" y="4687432"/>
              <a:chExt cx="404951" cy="411434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9F487218-61D7-48D9-8402-2C7695C8B3FB}"/>
                  </a:ext>
                </a:extLst>
              </p:cNvPr>
              <p:cNvSpPr/>
              <p:nvPr/>
            </p:nvSpPr>
            <p:spPr>
              <a:xfrm>
                <a:off x="3844834" y="4693917"/>
                <a:ext cx="404951" cy="4049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9" name="乘號 18">
                <a:extLst>
                  <a:ext uri="{FF2B5EF4-FFF2-40B4-BE49-F238E27FC236}">
                    <a16:creationId xmlns:a16="http://schemas.microsoft.com/office/drawing/2014/main" id="{8F968C96-8AB7-45DB-B819-427565DD03E0}"/>
                  </a:ext>
                </a:extLst>
              </p:cNvPr>
              <p:cNvSpPr/>
              <p:nvPr/>
            </p:nvSpPr>
            <p:spPr>
              <a:xfrm>
                <a:off x="3866421" y="4687432"/>
                <a:ext cx="352910" cy="404948"/>
              </a:xfrm>
              <a:prstGeom prst="mathMultiply">
                <a:avLst>
                  <a:gd name="adj1" fmla="val 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21" name="流程圖: 或 20">
              <a:extLst>
                <a:ext uri="{FF2B5EF4-FFF2-40B4-BE49-F238E27FC236}">
                  <a16:creationId xmlns:a16="http://schemas.microsoft.com/office/drawing/2014/main" id="{B03FF211-5CBF-41FE-A79D-B8C65C135092}"/>
                </a:ext>
              </a:extLst>
            </p:cNvPr>
            <p:cNvSpPr/>
            <p:nvPr/>
          </p:nvSpPr>
          <p:spPr>
            <a:xfrm>
              <a:off x="4360633" y="4393276"/>
              <a:ext cx="241200" cy="239479"/>
            </a:xfrm>
            <a:prstGeom prst="flowChartOr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0DCA27FA-EB18-4FEC-92C3-74D40BDB1A21}"/>
                </a:ext>
              </a:extLst>
            </p:cNvPr>
            <p:cNvSpPr/>
            <p:nvPr/>
          </p:nvSpPr>
          <p:spPr>
            <a:xfrm>
              <a:off x="5882089" y="4309653"/>
              <a:ext cx="478756" cy="404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400" dirty="0">
                  <a:solidFill>
                    <a:schemeClr val="tx1"/>
                  </a:solidFill>
                  <a:latin typeface="Cambria Math" panose="02040503050406030204" pitchFamily="18" charset="0"/>
                </a:rPr>
                <a:t>𝝌</a:t>
              </a:r>
              <a:r>
                <a:rPr lang="en-US" altLang="zh-TW" sz="1400" baseline="30000" dirty="0">
                  <a:solidFill>
                    <a:schemeClr val="tx1"/>
                  </a:solidFill>
                </a:rPr>
                <a:t>-1</a:t>
              </a:r>
              <a:endParaRPr lang="zh-TW" altLang="en-US" sz="1400" baseline="30000" dirty="0">
                <a:solidFill>
                  <a:schemeClr val="tx1"/>
                </a:solidFill>
              </a:endParaRPr>
            </a:p>
          </p:txBody>
        </p:sp>
        <p:grpSp>
          <p:nvGrpSpPr>
            <p:cNvPr id="23" name="群組 22">
              <a:extLst>
                <a:ext uri="{FF2B5EF4-FFF2-40B4-BE49-F238E27FC236}">
                  <a16:creationId xmlns:a16="http://schemas.microsoft.com/office/drawing/2014/main" id="{6CCCC36B-210D-49E4-AB46-48EDAB300DBE}"/>
                </a:ext>
              </a:extLst>
            </p:cNvPr>
            <p:cNvGrpSpPr/>
            <p:nvPr/>
          </p:nvGrpSpPr>
          <p:grpSpPr>
            <a:xfrm>
              <a:off x="6787465" y="4935377"/>
              <a:ext cx="404951" cy="418010"/>
              <a:chOff x="3844834" y="4693917"/>
              <a:chExt cx="404951" cy="418010"/>
            </a:xfrm>
          </p:grpSpPr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6DDA81F0-C4DF-4E7C-BCDE-2B4F0901B9EB}"/>
                  </a:ext>
                </a:extLst>
              </p:cNvPr>
              <p:cNvSpPr/>
              <p:nvPr/>
            </p:nvSpPr>
            <p:spPr>
              <a:xfrm>
                <a:off x="3844834" y="4693917"/>
                <a:ext cx="404951" cy="4049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5" name="乘號 24">
                <a:extLst>
                  <a:ext uri="{FF2B5EF4-FFF2-40B4-BE49-F238E27FC236}">
                    <a16:creationId xmlns:a16="http://schemas.microsoft.com/office/drawing/2014/main" id="{5F63E733-D36B-4FF9-842E-26D2F487A170}"/>
                  </a:ext>
                </a:extLst>
              </p:cNvPr>
              <p:cNvSpPr/>
              <p:nvPr/>
            </p:nvSpPr>
            <p:spPr>
              <a:xfrm>
                <a:off x="3862253" y="4706979"/>
                <a:ext cx="352910" cy="404948"/>
              </a:xfrm>
              <a:prstGeom prst="mathMultiply">
                <a:avLst>
                  <a:gd name="adj1" fmla="val 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26" name="群組 25">
              <a:extLst>
                <a:ext uri="{FF2B5EF4-FFF2-40B4-BE49-F238E27FC236}">
                  <a16:creationId xmlns:a16="http://schemas.microsoft.com/office/drawing/2014/main" id="{1B2F5BAC-93FE-4A44-BC75-01C6607DAC55}"/>
                </a:ext>
              </a:extLst>
            </p:cNvPr>
            <p:cNvGrpSpPr/>
            <p:nvPr/>
          </p:nvGrpSpPr>
          <p:grpSpPr>
            <a:xfrm>
              <a:off x="6778757" y="3875124"/>
              <a:ext cx="404951" cy="418010"/>
              <a:chOff x="3844834" y="4693917"/>
              <a:chExt cx="404951" cy="418010"/>
            </a:xfrm>
          </p:grpSpPr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67FE3559-0C86-4085-A5DC-00B25F007B9B}"/>
                  </a:ext>
                </a:extLst>
              </p:cNvPr>
              <p:cNvSpPr/>
              <p:nvPr/>
            </p:nvSpPr>
            <p:spPr>
              <a:xfrm>
                <a:off x="3844834" y="4693917"/>
                <a:ext cx="404951" cy="4049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8" name="乘號 27">
                <a:extLst>
                  <a:ext uri="{FF2B5EF4-FFF2-40B4-BE49-F238E27FC236}">
                    <a16:creationId xmlns:a16="http://schemas.microsoft.com/office/drawing/2014/main" id="{CBE67526-2EF6-408C-A039-B3600E182996}"/>
                  </a:ext>
                </a:extLst>
              </p:cNvPr>
              <p:cNvSpPr/>
              <p:nvPr/>
            </p:nvSpPr>
            <p:spPr>
              <a:xfrm>
                <a:off x="3862253" y="4706979"/>
                <a:ext cx="352910" cy="404948"/>
              </a:xfrm>
              <a:prstGeom prst="mathMultiply">
                <a:avLst>
                  <a:gd name="adj1" fmla="val 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FF7377FF-9833-4CB8-96D1-09EA9CD9CEF8}"/>
                </a:ext>
              </a:extLst>
            </p:cNvPr>
            <p:cNvSpPr/>
            <p:nvPr/>
          </p:nvSpPr>
          <p:spPr>
            <a:xfrm>
              <a:off x="7610519" y="4295302"/>
              <a:ext cx="478756" cy="4310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l-GR" dirty="0">
                  <a:solidFill>
                    <a:schemeClr val="tx1"/>
                  </a:solidFill>
                  <a:latin typeface="Cambria Math" panose="02040503050406030204" pitchFamily="18" charset="0"/>
                </a:rPr>
                <a:t>𝜹</a:t>
              </a:r>
              <a:r>
                <a:rPr lang="en-US" altLang="zh-TW" baseline="30000" dirty="0">
                  <a:solidFill>
                    <a:schemeClr val="tx1"/>
                  </a:solidFill>
                  <a:latin typeface="Cambria Math" panose="02040503050406030204" pitchFamily="18" charset="0"/>
                </a:rPr>
                <a:t>-1</a:t>
              </a:r>
              <a:endParaRPr lang="zh-TW" altLang="en-US" baseline="30000" dirty="0">
                <a:solidFill>
                  <a:schemeClr val="tx1"/>
                </a:solidFill>
              </a:endParaRPr>
            </a:p>
          </p:txBody>
        </p:sp>
        <p:cxnSp>
          <p:nvCxnSpPr>
            <p:cNvPr id="31" name="直線單箭頭接點 30">
              <a:extLst>
                <a:ext uri="{FF2B5EF4-FFF2-40B4-BE49-F238E27FC236}">
                  <a16:creationId xmlns:a16="http://schemas.microsoft.com/office/drawing/2014/main" id="{EDE5214A-D671-41C3-BDF2-C50BE336750B}"/>
                </a:ext>
              </a:extLst>
            </p:cNvPr>
            <p:cNvCxnSpPr>
              <a:cxnSpLocks/>
              <a:endCxn id="3" idx="1"/>
            </p:cNvCxnSpPr>
            <p:nvPr/>
          </p:nvCxnSpPr>
          <p:spPr>
            <a:xfrm>
              <a:off x="870852" y="4471846"/>
              <a:ext cx="34181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直線單箭頭接點 32">
              <a:extLst>
                <a:ext uri="{FF2B5EF4-FFF2-40B4-BE49-F238E27FC236}">
                  <a16:creationId xmlns:a16="http://schemas.microsoft.com/office/drawing/2014/main" id="{80F59002-A909-4F46-99EE-17A8AFE95B71}"/>
                </a:ext>
              </a:extLst>
            </p:cNvPr>
            <p:cNvCxnSpPr>
              <a:cxnSpLocks/>
            </p:cNvCxnSpPr>
            <p:nvPr/>
          </p:nvCxnSpPr>
          <p:spPr>
            <a:xfrm>
              <a:off x="1666442" y="4476199"/>
              <a:ext cx="2304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直線接點 35">
              <a:extLst>
                <a:ext uri="{FF2B5EF4-FFF2-40B4-BE49-F238E27FC236}">
                  <a16:creationId xmlns:a16="http://schemas.microsoft.com/office/drawing/2014/main" id="{D229E2E1-7B7F-4A5B-A2D0-1D120E488C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79443" y="4042954"/>
              <a:ext cx="7442" cy="93834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直線單箭頭接點 39">
              <a:extLst>
                <a:ext uri="{FF2B5EF4-FFF2-40B4-BE49-F238E27FC236}">
                  <a16:creationId xmlns:a16="http://schemas.microsoft.com/office/drawing/2014/main" id="{63A4E609-6846-4100-82F5-5D70F5E0A49F}"/>
                </a:ext>
              </a:extLst>
            </p:cNvPr>
            <p:cNvCxnSpPr>
              <a:cxnSpLocks/>
              <a:endCxn id="4" idx="2"/>
            </p:cNvCxnSpPr>
            <p:nvPr/>
          </p:nvCxnSpPr>
          <p:spPr>
            <a:xfrm>
              <a:off x="1879443" y="4994357"/>
              <a:ext cx="71528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直線單箭頭接點 43">
              <a:extLst>
                <a:ext uri="{FF2B5EF4-FFF2-40B4-BE49-F238E27FC236}">
                  <a16:creationId xmlns:a16="http://schemas.microsoft.com/office/drawing/2014/main" id="{184F1A78-C4ED-432F-8E84-1E7736044E31}"/>
                </a:ext>
              </a:extLst>
            </p:cNvPr>
            <p:cNvCxnSpPr>
              <a:cxnSpLocks/>
              <a:stCxn id="4" idx="6"/>
              <a:endCxn id="7" idx="1"/>
            </p:cNvCxnSpPr>
            <p:nvPr/>
          </p:nvCxnSpPr>
          <p:spPr>
            <a:xfrm>
              <a:off x="2835924" y="4994357"/>
              <a:ext cx="418124" cy="21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直線單箭頭接點 47">
              <a:extLst>
                <a:ext uri="{FF2B5EF4-FFF2-40B4-BE49-F238E27FC236}">
                  <a16:creationId xmlns:a16="http://schemas.microsoft.com/office/drawing/2014/main" id="{05299F85-C85A-4468-846E-9F8E58F6B51B}"/>
                </a:ext>
              </a:extLst>
            </p:cNvPr>
            <p:cNvCxnSpPr>
              <a:cxnSpLocks/>
            </p:cNvCxnSpPr>
            <p:nvPr/>
          </p:nvCxnSpPr>
          <p:spPr>
            <a:xfrm>
              <a:off x="1888152" y="4027715"/>
              <a:ext cx="11217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直線單箭頭接點 50">
              <a:extLst>
                <a:ext uri="{FF2B5EF4-FFF2-40B4-BE49-F238E27FC236}">
                  <a16:creationId xmlns:a16="http://schemas.microsoft.com/office/drawing/2014/main" id="{45EF3D85-687D-45EA-949F-915549D63BF9}"/>
                </a:ext>
              </a:extLst>
            </p:cNvPr>
            <p:cNvCxnSpPr>
              <a:cxnSpLocks/>
            </p:cNvCxnSpPr>
            <p:nvPr/>
          </p:nvCxnSpPr>
          <p:spPr>
            <a:xfrm>
              <a:off x="3483795" y="4042954"/>
              <a:ext cx="2304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直線單箭頭接點 52">
              <a:extLst>
                <a:ext uri="{FF2B5EF4-FFF2-40B4-BE49-F238E27FC236}">
                  <a16:creationId xmlns:a16="http://schemas.microsoft.com/office/drawing/2014/main" id="{0DA1EB2A-F948-4444-A8A8-AD11E10DBB0F}"/>
                </a:ext>
              </a:extLst>
            </p:cNvPr>
            <p:cNvCxnSpPr>
              <a:cxnSpLocks/>
              <a:endCxn id="4" idx="0"/>
            </p:cNvCxnSpPr>
            <p:nvPr/>
          </p:nvCxnSpPr>
          <p:spPr>
            <a:xfrm>
              <a:off x="2715324" y="4027715"/>
              <a:ext cx="0" cy="8469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接點: 肘形 55">
              <a:extLst>
                <a:ext uri="{FF2B5EF4-FFF2-40B4-BE49-F238E27FC236}">
                  <a16:creationId xmlns:a16="http://schemas.microsoft.com/office/drawing/2014/main" id="{B5B7AB0F-70C1-42DE-9917-B6C4CBFACCA8}"/>
                </a:ext>
              </a:extLst>
            </p:cNvPr>
            <p:cNvCxnSpPr>
              <a:cxnSpLocks/>
              <a:endCxn id="7" idx="2"/>
            </p:cNvCxnSpPr>
            <p:nvPr/>
          </p:nvCxnSpPr>
          <p:spPr>
            <a:xfrm>
              <a:off x="2237083" y="4994356"/>
              <a:ext cx="1219441" cy="204653"/>
            </a:xfrm>
            <a:prstGeom prst="bentConnector4">
              <a:avLst>
                <a:gd name="adj1" fmla="val -4721"/>
                <a:gd name="adj2" fmla="val 21170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接點: 肘形 59">
              <a:extLst>
                <a:ext uri="{FF2B5EF4-FFF2-40B4-BE49-F238E27FC236}">
                  <a16:creationId xmlns:a16="http://schemas.microsoft.com/office/drawing/2014/main" id="{6F20787A-5D3C-4BE5-AD6C-D5C27E2BFE7B}"/>
                </a:ext>
              </a:extLst>
            </p:cNvPr>
            <p:cNvCxnSpPr>
              <a:cxnSpLocks/>
              <a:stCxn id="17" idx="3"/>
              <a:endCxn id="21" idx="0"/>
            </p:cNvCxnSpPr>
            <p:nvPr/>
          </p:nvCxnSpPr>
          <p:spPr>
            <a:xfrm>
              <a:off x="4194038" y="4027715"/>
              <a:ext cx="287195" cy="36556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接點: 肘形 62">
              <a:extLst>
                <a:ext uri="{FF2B5EF4-FFF2-40B4-BE49-F238E27FC236}">
                  <a16:creationId xmlns:a16="http://schemas.microsoft.com/office/drawing/2014/main" id="{F84E145E-7888-4A03-991B-7374512F8A91}"/>
                </a:ext>
              </a:extLst>
            </p:cNvPr>
            <p:cNvCxnSpPr>
              <a:cxnSpLocks/>
              <a:stCxn id="7" idx="3"/>
              <a:endCxn id="21" idx="4"/>
            </p:cNvCxnSpPr>
            <p:nvPr/>
          </p:nvCxnSpPr>
          <p:spPr>
            <a:xfrm flipV="1">
              <a:off x="3658999" y="4632755"/>
              <a:ext cx="822234" cy="363780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直線單箭頭接點 64">
              <a:extLst>
                <a:ext uri="{FF2B5EF4-FFF2-40B4-BE49-F238E27FC236}">
                  <a16:creationId xmlns:a16="http://schemas.microsoft.com/office/drawing/2014/main" id="{6AF0A7D2-3CD7-49AC-B751-482DADCF69BA}"/>
                </a:ext>
              </a:extLst>
            </p:cNvPr>
            <p:cNvCxnSpPr>
              <a:cxnSpLocks/>
            </p:cNvCxnSpPr>
            <p:nvPr/>
          </p:nvCxnSpPr>
          <p:spPr>
            <a:xfrm>
              <a:off x="4601833" y="4504504"/>
              <a:ext cx="2304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直線單箭頭接點 65">
              <a:extLst>
                <a:ext uri="{FF2B5EF4-FFF2-40B4-BE49-F238E27FC236}">
                  <a16:creationId xmlns:a16="http://schemas.microsoft.com/office/drawing/2014/main" id="{70148C09-5133-4581-A5F7-0DDAF61188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38651" y="4501238"/>
              <a:ext cx="335241" cy="10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接點: 肘形 67">
              <a:extLst>
                <a:ext uri="{FF2B5EF4-FFF2-40B4-BE49-F238E27FC236}">
                  <a16:creationId xmlns:a16="http://schemas.microsoft.com/office/drawing/2014/main" id="{AC95C7FF-568F-474D-AF84-38D0783F37A2}"/>
                </a:ext>
              </a:extLst>
            </p:cNvPr>
            <p:cNvCxnSpPr>
              <a:cxnSpLocks/>
              <a:stCxn id="100" idx="4"/>
              <a:endCxn id="24" idx="2"/>
            </p:cNvCxnSpPr>
            <p:nvPr/>
          </p:nvCxnSpPr>
          <p:spPr>
            <a:xfrm rot="16200000" flipH="1">
              <a:off x="4834101" y="3184486"/>
              <a:ext cx="313504" cy="3998176"/>
            </a:xfrm>
            <a:prstGeom prst="bentConnector3">
              <a:avLst>
                <a:gd name="adj1" fmla="val 32300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接點: 肘形 72">
              <a:extLst>
                <a:ext uri="{FF2B5EF4-FFF2-40B4-BE49-F238E27FC236}">
                  <a16:creationId xmlns:a16="http://schemas.microsoft.com/office/drawing/2014/main" id="{FC82FE53-C900-406D-AE41-B49637893DFF}"/>
                </a:ext>
              </a:extLst>
            </p:cNvPr>
            <p:cNvCxnSpPr>
              <a:cxnSpLocks/>
              <a:stCxn id="98" idx="0"/>
              <a:endCxn id="27" idx="0"/>
            </p:cNvCxnSpPr>
            <p:nvPr/>
          </p:nvCxnSpPr>
          <p:spPr>
            <a:xfrm rot="5400000" flipH="1" flipV="1">
              <a:off x="4790460" y="1806463"/>
              <a:ext cx="122112" cy="4259434"/>
            </a:xfrm>
            <a:prstGeom prst="bentConnector3">
              <a:avLst>
                <a:gd name="adj1" fmla="val 551075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直線接點 77">
              <a:extLst>
                <a:ext uri="{FF2B5EF4-FFF2-40B4-BE49-F238E27FC236}">
                  <a16:creationId xmlns:a16="http://schemas.microsoft.com/office/drawing/2014/main" id="{F8FB10E0-2A00-4E13-8732-0E7C114460D6}"/>
                </a:ext>
              </a:extLst>
            </p:cNvPr>
            <p:cNvCxnSpPr>
              <a:cxnSpLocks/>
            </p:cNvCxnSpPr>
            <p:nvPr/>
          </p:nvCxnSpPr>
          <p:spPr>
            <a:xfrm>
              <a:off x="6539820" y="4063891"/>
              <a:ext cx="0" cy="10870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直線單箭頭接點 79">
              <a:extLst>
                <a:ext uri="{FF2B5EF4-FFF2-40B4-BE49-F238E27FC236}">
                  <a16:creationId xmlns:a16="http://schemas.microsoft.com/office/drawing/2014/main" id="{756367B2-938A-40AC-B030-09D648756CEB}"/>
                </a:ext>
              </a:extLst>
            </p:cNvPr>
            <p:cNvCxnSpPr>
              <a:cxnSpLocks/>
            </p:cNvCxnSpPr>
            <p:nvPr/>
          </p:nvCxnSpPr>
          <p:spPr>
            <a:xfrm>
              <a:off x="6539820" y="4068889"/>
              <a:ext cx="2304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直線單箭頭接點 80">
              <a:extLst>
                <a:ext uri="{FF2B5EF4-FFF2-40B4-BE49-F238E27FC236}">
                  <a16:creationId xmlns:a16="http://schemas.microsoft.com/office/drawing/2014/main" id="{F7CD62C0-F540-4D6A-87A3-6730C2163D57}"/>
                </a:ext>
              </a:extLst>
            </p:cNvPr>
            <p:cNvCxnSpPr>
              <a:cxnSpLocks/>
            </p:cNvCxnSpPr>
            <p:nvPr/>
          </p:nvCxnSpPr>
          <p:spPr>
            <a:xfrm>
              <a:off x="6548339" y="5155269"/>
              <a:ext cx="2304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直線接點 82">
              <a:extLst>
                <a:ext uri="{FF2B5EF4-FFF2-40B4-BE49-F238E27FC236}">
                  <a16:creationId xmlns:a16="http://schemas.microsoft.com/office/drawing/2014/main" id="{DD127E6F-EE9D-48E4-9E14-380B78C77C21}"/>
                </a:ext>
              </a:extLst>
            </p:cNvPr>
            <p:cNvCxnSpPr>
              <a:cxnSpLocks/>
              <a:stCxn id="22" idx="3"/>
            </p:cNvCxnSpPr>
            <p:nvPr/>
          </p:nvCxnSpPr>
          <p:spPr>
            <a:xfrm>
              <a:off x="6360845" y="4512127"/>
              <a:ext cx="17897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直線接點 84">
              <a:extLst>
                <a:ext uri="{FF2B5EF4-FFF2-40B4-BE49-F238E27FC236}">
                  <a16:creationId xmlns:a16="http://schemas.microsoft.com/office/drawing/2014/main" id="{0BC446F8-6DFA-4C1E-8F95-F6C52F441856}"/>
                </a:ext>
              </a:extLst>
            </p:cNvPr>
            <p:cNvCxnSpPr>
              <a:cxnSpLocks/>
            </p:cNvCxnSpPr>
            <p:nvPr/>
          </p:nvCxnSpPr>
          <p:spPr>
            <a:xfrm>
              <a:off x="7380195" y="4055182"/>
              <a:ext cx="0" cy="10870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直線接點 86">
              <a:extLst>
                <a:ext uri="{FF2B5EF4-FFF2-40B4-BE49-F238E27FC236}">
                  <a16:creationId xmlns:a16="http://schemas.microsoft.com/office/drawing/2014/main" id="{DF32C815-721D-436E-8302-2CC51257E1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2416" y="4059284"/>
              <a:ext cx="17897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8" name="直線接點 87">
              <a:extLst>
                <a:ext uri="{FF2B5EF4-FFF2-40B4-BE49-F238E27FC236}">
                  <a16:creationId xmlns:a16="http://schemas.microsoft.com/office/drawing/2014/main" id="{F78B1939-16FD-4260-8D77-F147CC0B6039}"/>
                </a:ext>
              </a:extLst>
            </p:cNvPr>
            <p:cNvCxnSpPr>
              <a:cxnSpLocks/>
            </p:cNvCxnSpPr>
            <p:nvPr/>
          </p:nvCxnSpPr>
          <p:spPr>
            <a:xfrm>
              <a:off x="7192416" y="5150913"/>
              <a:ext cx="17897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0" name="直線單箭頭接點 89">
              <a:extLst>
                <a:ext uri="{FF2B5EF4-FFF2-40B4-BE49-F238E27FC236}">
                  <a16:creationId xmlns:a16="http://schemas.microsoft.com/office/drawing/2014/main" id="{E21979BD-D640-4B78-A58A-A8B82ED61A78}"/>
                </a:ext>
              </a:extLst>
            </p:cNvPr>
            <p:cNvCxnSpPr>
              <a:cxnSpLocks/>
            </p:cNvCxnSpPr>
            <p:nvPr/>
          </p:nvCxnSpPr>
          <p:spPr>
            <a:xfrm>
              <a:off x="7380100" y="4512127"/>
              <a:ext cx="2304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直線單箭頭接點 91">
              <a:extLst>
                <a:ext uri="{FF2B5EF4-FFF2-40B4-BE49-F238E27FC236}">
                  <a16:creationId xmlns:a16="http://schemas.microsoft.com/office/drawing/2014/main" id="{04BC21AA-E227-4218-9438-8C31C3F8843B}"/>
                </a:ext>
              </a:extLst>
            </p:cNvPr>
            <p:cNvCxnSpPr>
              <a:cxnSpLocks/>
              <a:stCxn id="29" idx="3"/>
              <a:endCxn id="13" idx="1"/>
            </p:cNvCxnSpPr>
            <p:nvPr/>
          </p:nvCxnSpPr>
          <p:spPr>
            <a:xfrm>
              <a:off x="8089275" y="4510839"/>
              <a:ext cx="274433" cy="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8" name="橢圓 97">
              <a:extLst>
                <a:ext uri="{FF2B5EF4-FFF2-40B4-BE49-F238E27FC236}">
                  <a16:creationId xmlns:a16="http://schemas.microsoft.com/office/drawing/2014/main" id="{2A194F00-DA1B-455A-8290-BE33DB2055FE}"/>
                </a:ext>
              </a:extLst>
            </p:cNvPr>
            <p:cNvSpPr/>
            <p:nvPr/>
          </p:nvSpPr>
          <p:spPr>
            <a:xfrm>
              <a:off x="2682240" y="3997236"/>
              <a:ext cx="79117" cy="7165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9" name="橢圓 98">
              <a:extLst>
                <a:ext uri="{FF2B5EF4-FFF2-40B4-BE49-F238E27FC236}">
                  <a16:creationId xmlns:a16="http://schemas.microsoft.com/office/drawing/2014/main" id="{003E9DF2-EA67-40C0-A4C7-22853D843D3A}"/>
                </a:ext>
              </a:extLst>
            </p:cNvPr>
            <p:cNvSpPr/>
            <p:nvPr/>
          </p:nvSpPr>
          <p:spPr>
            <a:xfrm>
              <a:off x="2146662" y="4950823"/>
              <a:ext cx="79117" cy="7165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0" name="橢圓 99">
              <a:extLst>
                <a:ext uri="{FF2B5EF4-FFF2-40B4-BE49-F238E27FC236}">
                  <a16:creationId xmlns:a16="http://schemas.microsoft.com/office/drawing/2014/main" id="{9E621164-171D-4279-A227-2872096124DF}"/>
                </a:ext>
              </a:extLst>
            </p:cNvPr>
            <p:cNvSpPr/>
            <p:nvPr/>
          </p:nvSpPr>
          <p:spPr>
            <a:xfrm>
              <a:off x="2952206" y="4955172"/>
              <a:ext cx="79117" cy="7165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02" name="直線單箭頭接點 101">
              <a:extLst>
                <a:ext uri="{FF2B5EF4-FFF2-40B4-BE49-F238E27FC236}">
                  <a16:creationId xmlns:a16="http://schemas.microsoft.com/office/drawing/2014/main" id="{078B222C-10F6-4F0D-8839-8A2272635729}"/>
                </a:ext>
              </a:extLst>
            </p:cNvPr>
            <p:cNvCxnSpPr>
              <a:cxnSpLocks/>
            </p:cNvCxnSpPr>
            <p:nvPr/>
          </p:nvCxnSpPr>
          <p:spPr>
            <a:xfrm>
              <a:off x="9570108" y="4510839"/>
              <a:ext cx="34024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8" name="梯形 107">
              <a:extLst>
                <a:ext uri="{FF2B5EF4-FFF2-40B4-BE49-F238E27FC236}">
                  <a16:creationId xmlns:a16="http://schemas.microsoft.com/office/drawing/2014/main" id="{02376A04-2E8C-4CDF-AC2D-37C2D71ED93B}"/>
                </a:ext>
              </a:extLst>
            </p:cNvPr>
            <p:cNvSpPr/>
            <p:nvPr/>
          </p:nvSpPr>
          <p:spPr>
            <a:xfrm rot="5400000">
              <a:off x="4646716" y="4521931"/>
              <a:ext cx="557178" cy="170942"/>
            </a:xfrm>
            <a:prstGeom prst="trapezoid">
              <a:avLst>
                <a:gd name="adj" fmla="val 67308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09" name="直線單箭頭接點 108">
              <a:extLst>
                <a:ext uri="{FF2B5EF4-FFF2-40B4-BE49-F238E27FC236}">
                  <a16:creationId xmlns:a16="http://schemas.microsoft.com/office/drawing/2014/main" id="{2566445C-2DBD-4324-8177-9F4CDCE281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10776" y="4598124"/>
              <a:ext cx="358601" cy="5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直線接點 111">
              <a:extLst>
                <a:ext uri="{FF2B5EF4-FFF2-40B4-BE49-F238E27FC236}">
                  <a16:creationId xmlns:a16="http://schemas.microsoft.com/office/drawing/2014/main" id="{1252A479-C103-478A-B091-4FB33D8E4E43}"/>
                </a:ext>
              </a:extLst>
            </p:cNvPr>
            <p:cNvCxnSpPr>
              <a:cxnSpLocks/>
            </p:cNvCxnSpPr>
            <p:nvPr/>
          </p:nvCxnSpPr>
          <p:spPr>
            <a:xfrm>
              <a:off x="4601833" y="4739793"/>
              <a:ext cx="0" cy="47227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3" name="直線單箭頭接點 112">
              <a:extLst>
                <a:ext uri="{FF2B5EF4-FFF2-40B4-BE49-F238E27FC236}">
                  <a16:creationId xmlns:a16="http://schemas.microsoft.com/office/drawing/2014/main" id="{3DEC3D99-F936-46CD-9079-20144210F1BF}"/>
                </a:ext>
              </a:extLst>
            </p:cNvPr>
            <p:cNvCxnSpPr>
              <a:cxnSpLocks/>
            </p:cNvCxnSpPr>
            <p:nvPr/>
          </p:nvCxnSpPr>
          <p:spPr>
            <a:xfrm>
              <a:off x="4601833" y="4736082"/>
              <a:ext cx="2304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5" name="文字方塊 114">
              <a:extLst>
                <a:ext uri="{FF2B5EF4-FFF2-40B4-BE49-F238E27FC236}">
                  <a16:creationId xmlns:a16="http://schemas.microsoft.com/office/drawing/2014/main" id="{A0852D4B-33AF-45C1-97BB-532D138541D7}"/>
                </a:ext>
              </a:extLst>
            </p:cNvPr>
            <p:cNvSpPr txBox="1"/>
            <p:nvPr/>
          </p:nvSpPr>
          <p:spPr>
            <a:xfrm>
              <a:off x="4473489" y="5172668"/>
              <a:ext cx="26481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/>
                <a:t>0</a:t>
              </a:r>
              <a:endParaRPr lang="zh-TW" altLang="en-US" sz="1200" dirty="0"/>
            </a:p>
          </p:txBody>
        </p:sp>
        <p:sp>
          <p:nvSpPr>
            <p:cNvPr id="116" name="梯形 115">
              <a:extLst>
                <a:ext uri="{FF2B5EF4-FFF2-40B4-BE49-F238E27FC236}">
                  <a16:creationId xmlns:a16="http://schemas.microsoft.com/office/drawing/2014/main" id="{2967C137-10CF-400D-ADEA-E983FEF2E20B}"/>
                </a:ext>
              </a:extLst>
            </p:cNvPr>
            <p:cNvSpPr/>
            <p:nvPr/>
          </p:nvSpPr>
          <p:spPr>
            <a:xfrm rot="5400000">
              <a:off x="9717235" y="4584379"/>
              <a:ext cx="557178" cy="170942"/>
            </a:xfrm>
            <a:prstGeom prst="trapezoid">
              <a:avLst>
                <a:gd name="adj" fmla="val 67308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17" name="直線單箭頭接點 116">
              <a:extLst>
                <a:ext uri="{FF2B5EF4-FFF2-40B4-BE49-F238E27FC236}">
                  <a16:creationId xmlns:a16="http://schemas.microsoft.com/office/drawing/2014/main" id="{2315CC3E-A103-479D-9C50-2C14E88A9756}"/>
                </a:ext>
              </a:extLst>
            </p:cNvPr>
            <p:cNvCxnSpPr>
              <a:cxnSpLocks/>
            </p:cNvCxnSpPr>
            <p:nvPr/>
          </p:nvCxnSpPr>
          <p:spPr>
            <a:xfrm>
              <a:off x="9672352" y="4798530"/>
              <a:ext cx="2304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8" name="文字方塊 117">
              <a:extLst>
                <a:ext uri="{FF2B5EF4-FFF2-40B4-BE49-F238E27FC236}">
                  <a16:creationId xmlns:a16="http://schemas.microsoft.com/office/drawing/2014/main" id="{82473A93-EBF0-4700-B991-65C23455C89E}"/>
                </a:ext>
              </a:extLst>
            </p:cNvPr>
            <p:cNvSpPr txBox="1"/>
            <p:nvPr/>
          </p:nvSpPr>
          <p:spPr>
            <a:xfrm>
              <a:off x="9544008" y="5235116"/>
              <a:ext cx="26481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/>
                <a:t>0</a:t>
              </a:r>
              <a:endParaRPr lang="zh-TW" altLang="en-US" sz="1200" dirty="0"/>
            </a:p>
          </p:txBody>
        </p:sp>
        <p:cxnSp>
          <p:nvCxnSpPr>
            <p:cNvPr id="119" name="直線接點 118">
              <a:extLst>
                <a:ext uri="{FF2B5EF4-FFF2-40B4-BE49-F238E27FC236}">
                  <a16:creationId xmlns:a16="http://schemas.microsoft.com/office/drawing/2014/main" id="{4A3DFCB4-024B-4F57-A61A-FADB7797F71A}"/>
                </a:ext>
              </a:extLst>
            </p:cNvPr>
            <p:cNvCxnSpPr>
              <a:cxnSpLocks/>
            </p:cNvCxnSpPr>
            <p:nvPr/>
          </p:nvCxnSpPr>
          <p:spPr>
            <a:xfrm>
              <a:off x="9671706" y="4807122"/>
              <a:ext cx="0" cy="47227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直線單箭頭接點 119">
              <a:extLst>
                <a:ext uri="{FF2B5EF4-FFF2-40B4-BE49-F238E27FC236}">
                  <a16:creationId xmlns:a16="http://schemas.microsoft.com/office/drawing/2014/main" id="{C477EA09-5C9B-4C05-A57D-20949B1AD3D7}"/>
                </a:ext>
              </a:extLst>
            </p:cNvPr>
            <p:cNvCxnSpPr>
              <a:cxnSpLocks/>
            </p:cNvCxnSpPr>
            <p:nvPr/>
          </p:nvCxnSpPr>
          <p:spPr>
            <a:xfrm>
              <a:off x="10081295" y="4678673"/>
              <a:ext cx="34024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1" name="直線接點 120">
              <a:extLst>
                <a:ext uri="{FF2B5EF4-FFF2-40B4-BE49-F238E27FC236}">
                  <a16:creationId xmlns:a16="http://schemas.microsoft.com/office/drawing/2014/main" id="{F103698A-DABD-4572-A675-25AC5866018C}"/>
                </a:ext>
              </a:extLst>
            </p:cNvPr>
            <p:cNvCxnSpPr>
              <a:cxnSpLocks/>
            </p:cNvCxnSpPr>
            <p:nvPr/>
          </p:nvCxnSpPr>
          <p:spPr>
            <a:xfrm>
              <a:off x="4928404" y="4230189"/>
              <a:ext cx="0" cy="13849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3" name="文字方塊 122">
              <a:extLst>
                <a:ext uri="{FF2B5EF4-FFF2-40B4-BE49-F238E27FC236}">
                  <a16:creationId xmlns:a16="http://schemas.microsoft.com/office/drawing/2014/main" id="{E0D793B8-0245-4269-9666-16146EF82127}"/>
                </a:ext>
              </a:extLst>
            </p:cNvPr>
            <p:cNvSpPr txBox="1"/>
            <p:nvPr/>
          </p:nvSpPr>
          <p:spPr>
            <a:xfrm>
              <a:off x="4764136" y="3981164"/>
              <a:ext cx="3305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en</a:t>
              </a:r>
              <a:endParaRPr lang="zh-TW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24" name="直線接點 123">
              <a:extLst>
                <a:ext uri="{FF2B5EF4-FFF2-40B4-BE49-F238E27FC236}">
                  <a16:creationId xmlns:a16="http://schemas.microsoft.com/office/drawing/2014/main" id="{00868C54-7620-40E5-928A-89A80D67CDB7}"/>
                </a:ext>
              </a:extLst>
            </p:cNvPr>
            <p:cNvCxnSpPr>
              <a:cxnSpLocks/>
            </p:cNvCxnSpPr>
            <p:nvPr/>
          </p:nvCxnSpPr>
          <p:spPr>
            <a:xfrm>
              <a:off x="10012901" y="4304207"/>
              <a:ext cx="0" cy="13849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5" name="文字方塊 124">
              <a:extLst>
                <a:ext uri="{FF2B5EF4-FFF2-40B4-BE49-F238E27FC236}">
                  <a16:creationId xmlns:a16="http://schemas.microsoft.com/office/drawing/2014/main" id="{D4B9A1DC-5C03-4AC3-B25F-DA7B2D191A78}"/>
                </a:ext>
              </a:extLst>
            </p:cNvPr>
            <p:cNvSpPr txBox="1"/>
            <p:nvPr/>
          </p:nvSpPr>
          <p:spPr>
            <a:xfrm>
              <a:off x="9848633" y="4055182"/>
              <a:ext cx="3305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en</a:t>
              </a:r>
              <a:endParaRPr lang="zh-TW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6" name="文字方塊 125">
              <a:extLst>
                <a:ext uri="{FF2B5EF4-FFF2-40B4-BE49-F238E27FC236}">
                  <a16:creationId xmlns:a16="http://schemas.microsoft.com/office/drawing/2014/main" id="{ED1A2D10-59B3-4D14-87C8-B268EA379AA3}"/>
                </a:ext>
              </a:extLst>
            </p:cNvPr>
            <p:cNvSpPr txBox="1"/>
            <p:nvPr/>
          </p:nvSpPr>
          <p:spPr>
            <a:xfrm>
              <a:off x="4781102" y="4392634"/>
              <a:ext cx="24237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TW" altLang="en-US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7" name="文字方塊 126">
              <a:extLst>
                <a:ext uri="{FF2B5EF4-FFF2-40B4-BE49-F238E27FC236}">
                  <a16:creationId xmlns:a16="http://schemas.microsoft.com/office/drawing/2014/main" id="{D77B2B30-84B5-4109-9CAD-22B325B31BEC}"/>
                </a:ext>
              </a:extLst>
            </p:cNvPr>
            <p:cNvSpPr txBox="1"/>
            <p:nvPr/>
          </p:nvSpPr>
          <p:spPr>
            <a:xfrm>
              <a:off x="4785481" y="4598124"/>
              <a:ext cx="24237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zh-TW" altLang="en-US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8" name="文字方塊 127">
              <a:extLst>
                <a:ext uri="{FF2B5EF4-FFF2-40B4-BE49-F238E27FC236}">
                  <a16:creationId xmlns:a16="http://schemas.microsoft.com/office/drawing/2014/main" id="{EDADA71F-853E-4216-9663-176BF37D05AD}"/>
                </a:ext>
              </a:extLst>
            </p:cNvPr>
            <p:cNvSpPr txBox="1"/>
            <p:nvPr/>
          </p:nvSpPr>
          <p:spPr>
            <a:xfrm>
              <a:off x="9855111" y="4444683"/>
              <a:ext cx="24237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TW" altLang="en-US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9" name="文字方塊 128">
              <a:extLst>
                <a:ext uri="{FF2B5EF4-FFF2-40B4-BE49-F238E27FC236}">
                  <a16:creationId xmlns:a16="http://schemas.microsoft.com/office/drawing/2014/main" id="{D4A93926-DD96-4A7C-867F-78A936F4FA8B}"/>
                </a:ext>
              </a:extLst>
            </p:cNvPr>
            <p:cNvSpPr txBox="1"/>
            <p:nvPr/>
          </p:nvSpPr>
          <p:spPr>
            <a:xfrm>
              <a:off x="9859490" y="4650173"/>
              <a:ext cx="24237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zh-TW" altLang="en-US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2" name="文字方塊 131">
              <a:extLst>
                <a:ext uri="{FF2B5EF4-FFF2-40B4-BE49-F238E27FC236}">
                  <a16:creationId xmlns:a16="http://schemas.microsoft.com/office/drawing/2014/main" id="{6618A705-0C29-49F3-9A6D-CDEB9281B741}"/>
                </a:ext>
              </a:extLst>
            </p:cNvPr>
            <p:cNvSpPr txBox="1"/>
            <p:nvPr/>
          </p:nvSpPr>
          <p:spPr>
            <a:xfrm>
              <a:off x="1041758" y="3427656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IP01</a:t>
              </a:r>
              <a:endParaRPr lang="zh-TW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3" name="文字方塊 132">
              <a:extLst>
                <a:ext uri="{FF2B5EF4-FFF2-40B4-BE49-F238E27FC236}">
                  <a16:creationId xmlns:a16="http://schemas.microsoft.com/office/drawing/2014/main" id="{DD2AF606-152E-4155-9AF1-9EAAB26FF03C}"/>
                </a:ext>
              </a:extLst>
            </p:cNvPr>
            <p:cNvSpPr txBox="1"/>
            <p:nvPr/>
          </p:nvSpPr>
          <p:spPr>
            <a:xfrm>
              <a:off x="5744072" y="3433348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IP02</a:t>
              </a:r>
              <a:endParaRPr lang="zh-TW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7" name="文字方塊 136">
              <a:extLst>
                <a:ext uri="{FF2B5EF4-FFF2-40B4-BE49-F238E27FC236}">
                  <a16:creationId xmlns:a16="http://schemas.microsoft.com/office/drawing/2014/main" id="{7E2BA774-DD0E-42B1-9546-BE2A5601CD85}"/>
                </a:ext>
              </a:extLst>
            </p:cNvPr>
            <p:cNvSpPr txBox="1"/>
            <p:nvPr/>
          </p:nvSpPr>
          <p:spPr>
            <a:xfrm>
              <a:off x="270411" y="4320361"/>
              <a:ext cx="6303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Byte_in</a:t>
              </a:r>
              <a:endParaRPr lang="zh-TW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8" name="文字方塊 137">
              <a:extLst>
                <a:ext uri="{FF2B5EF4-FFF2-40B4-BE49-F238E27FC236}">
                  <a16:creationId xmlns:a16="http://schemas.microsoft.com/office/drawing/2014/main" id="{BFADF9C7-88C3-440A-93EC-B673859D2781}"/>
                </a:ext>
              </a:extLst>
            </p:cNvPr>
            <p:cNvSpPr txBox="1"/>
            <p:nvPr/>
          </p:nvSpPr>
          <p:spPr>
            <a:xfrm>
              <a:off x="10391124" y="4545512"/>
              <a:ext cx="70083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Byte_out</a:t>
              </a:r>
              <a:endParaRPr lang="zh-TW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40" name="直線接點 139">
              <a:extLst>
                <a:ext uri="{FF2B5EF4-FFF2-40B4-BE49-F238E27FC236}">
                  <a16:creationId xmlns:a16="http://schemas.microsoft.com/office/drawing/2014/main" id="{05C6584D-7324-4941-BD9E-19B417599B0F}"/>
                </a:ext>
              </a:extLst>
            </p:cNvPr>
            <p:cNvCxnSpPr>
              <a:cxnSpLocks/>
            </p:cNvCxnSpPr>
            <p:nvPr/>
          </p:nvCxnSpPr>
          <p:spPr>
            <a:xfrm>
              <a:off x="940525" y="4408679"/>
              <a:ext cx="78377" cy="10695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直線接點 140">
              <a:extLst>
                <a:ext uri="{FF2B5EF4-FFF2-40B4-BE49-F238E27FC236}">
                  <a16:creationId xmlns:a16="http://schemas.microsoft.com/office/drawing/2014/main" id="{D2546AFC-E306-4D20-9713-D40CDA08F2D9}"/>
                </a:ext>
              </a:extLst>
            </p:cNvPr>
            <p:cNvCxnSpPr>
              <a:cxnSpLocks/>
            </p:cNvCxnSpPr>
            <p:nvPr/>
          </p:nvCxnSpPr>
          <p:spPr>
            <a:xfrm>
              <a:off x="1693819" y="4421740"/>
              <a:ext cx="78377" cy="10695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" name="直線接點 141">
              <a:extLst>
                <a:ext uri="{FF2B5EF4-FFF2-40B4-BE49-F238E27FC236}">
                  <a16:creationId xmlns:a16="http://schemas.microsoft.com/office/drawing/2014/main" id="{5CA1E9CB-826F-45E4-9F31-16B4C22BC99F}"/>
                </a:ext>
              </a:extLst>
            </p:cNvPr>
            <p:cNvCxnSpPr>
              <a:cxnSpLocks/>
            </p:cNvCxnSpPr>
            <p:nvPr/>
          </p:nvCxnSpPr>
          <p:spPr>
            <a:xfrm>
              <a:off x="2272941" y="3981958"/>
              <a:ext cx="78377" cy="10695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" name="直線接點 142">
              <a:extLst>
                <a:ext uri="{FF2B5EF4-FFF2-40B4-BE49-F238E27FC236}">
                  <a16:creationId xmlns:a16="http://schemas.microsoft.com/office/drawing/2014/main" id="{A9C30298-B1EF-4D94-A7E9-F45863C2B879}"/>
                </a:ext>
              </a:extLst>
            </p:cNvPr>
            <p:cNvCxnSpPr>
              <a:cxnSpLocks/>
            </p:cNvCxnSpPr>
            <p:nvPr/>
          </p:nvCxnSpPr>
          <p:spPr>
            <a:xfrm>
              <a:off x="1989908" y="4935549"/>
              <a:ext cx="78377" cy="10695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直線接點 143">
              <a:extLst>
                <a:ext uri="{FF2B5EF4-FFF2-40B4-BE49-F238E27FC236}">
                  <a16:creationId xmlns:a16="http://schemas.microsoft.com/office/drawing/2014/main" id="{1ED8A986-51EB-4E81-88D9-DB3F71D8580D}"/>
                </a:ext>
              </a:extLst>
            </p:cNvPr>
            <p:cNvCxnSpPr>
              <a:cxnSpLocks/>
            </p:cNvCxnSpPr>
            <p:nvPr/>
          </p:nvCxnSpPr>
          <p:spPr>
            <a:xfrm>
              <a:off x="10232596" y="4626391"/>
              <a:ext cx="78377" cy="10695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5" name="文字方塊 144">
              <a:extLst>
                <a:ext uri="{FF2B5EF4-FFF2-40B4-BE49-F238E27FC236}">
                  <a16:creationId xmlns:a16="http://schemas.microsoft.com/office/drawing/2014/main" id="{6B0DDB79-F355-4E9F-ACB7-50F8C1163DB7}"/>
                </a:ext>
              </a:extLst>
            </p:cNvPr>
            <p:cNvSpPr txBox="1"/>
            <p:nvPr/>
          </p:nvSpPr>
          <p:spPr>
            <a:xfrm>
              <a:off x="848877" y="4159945"/>
              <a:ext cx="25519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8</a:t>
              </a:r>
              <a:endParaRPr lang="zh-TW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6" name="文字方塊 145">
              <a:extLst>
                <a:ext uri="{FF2B5EF4-FFF2-40B4-BE49-F238E27FC236}">
                  <a16:creationId xmlns:a16="http://schemas.microsoft.com/office/drawing/2014/main" id="{D7882C93-F5DA-4222-B2FD-CC85FD847119}"/>
                </a:ext>
              </a:extLst>
            </p:cNvPr>
            <p:cNvSpPr txBox="1"/>
            <p:nvPr/>
          </p:nvSpPr>
          <p:spPr>
            <a:xfrm>
              <a:off x="1602154" y="4189556"/>
              <a:ext cx="25519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8</a:t>
              </a:r>
              <a:endParaRPr lang="zh-TW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7" name="文字方塊 146">
              <a:extLst>
                <a:ext uri="{FF2B5EF4-FFF2-40B4-BE49-F238E27FC236}">
                  <a16:creationId xmlns:a16="http://schemas.microsoft.com/office/drawing/2014/main" id="{870BEA09-DDE2-4644-9652-A84CC5FA0DE0}"/>
                </a:ext>
              </a:extLst>
            </p:cNvPr>
            <p:cNvSpPr txBox="1"/>
            <p:nvPr/>
          </p:nvSpPr>
          <p:spPr>
            <a:xfrm>
              <a:off x="10132158" y="4368682"/>
              <a:ext cx="25519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8</a:t>
              </a:r>
              <a:endParaRPr lang="zh-TW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8" name="文字方塊 147">
              <a:extLst>
                <a:ext uri="{FF2B5EF4-FFF2-40B4-BE49-F238E27FC236}">
                  <a16:creationId xmlns:a16="http://schemas.microsoft.com/office/drawing/2014/main" id="{DFDE140D-4720-424A-AE7F-B94BD0867EAC}"/>
                </a:ext>
              </a:extLst>
            </p:cNvPr>
            <p:cNvSpPr txBox="1"/>
            <p:nvPr/>
          </p:nvSpPr>
          <p:spPr>
            <a:xfrm>
              <a:off x="2171266" y="3743227"/>
              <a:ext cx="25519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zh-TW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9" name="文字方塊 148">
              <a:extLst>
                <a:ext uri="{FF2B5EF4-FFF2-40B4-BE49-F238E27FC236}">
                  <a16:creationId xmlns:a16="http://schemas.microsoft.com/office/drawing/2014/main" id="{4B7448AE-9238-483E-96F3-ABEDD521A37C}"/>
                </a:ext>
              </a:extLst>
            </p:cNvPr>
            <p:cNvSpPr txBox="1"/>
            <p:nvPr/>
          </p:nvSpPr>
          <p:spPr>
            <a:xfrm>
              <a:off x="1888302" y="4723039"/>
              <a:ext cx="25519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zh-TW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5344D4C6-D7F7-4976-80B8-141F3C29A399}"/>
                </a:ext>
              </a:extLst>
            </p:cNvPr>
            <p:cNvSpPr/>
            <p:nvPr/>
          </p:nvSpPr>
          <p:spPr>
            <a:xfrm>
              <a:off x="5378286" y="3106602"/>
              <a:ext cx="168807" cy="280393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等腰三角形 15">
              <a:extLst>
                <a:ext uri="{FF2B5EF4-FFF2-40B4-BE49-F238E27FC236}">
                  <a16:creationId xmlns:a16="http://schemas.microsoft.com/office/drawing/2014/main" id="{C3BCC894-881F-4C1D-B9A6-FE5E6A23AF49}"/>
                </a:ext>
              </a:extLst>
            </p:cNvPr>
            <p:cNvSpPr/>
            <p:nvPr/>
          </p:nvSpPr>
          <p:spPr>
            <a:xfrm>
              <a:off x="5386182" y="5833605"/>
              <a:ext cx="153046" cy="76936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52" name="圖片 151">
            <a:extLst>
              <a:ext uri="{FF2B5EF4-FFF2-40B4-BE49-F238E27FC236}">
                <a16:creationId xmlns:a16="http://schemas.microsoft.com/office/drawing/2014/main" id="{A65F1620-FBD6-4EAB-9658-EE9C6369D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5419" y="2245779"/>
            <a:ext cx="1777822" cy="9975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9" name="文字方塊 88">
            <a:extLst>
              <a:ext uri="{FF2B5EF4-FFF2-40B4-BE49-F238E27FC236}">
                <a16:creationId xmlns:a16="http://schemas.microsoft.com/office/drawing/2014/main" id="{52944C4E-3E49-49DE-98A3-4D2E3D084A2D}"/>
              </a:ext>
            </a:extLst>
          </p:cNvPr>
          <p:cNvSpPr txBox="1"/>
          <p:nvPr/>
        </p:nvSpPr>
        <p:spPr>
          <a:xfrm>
            <a:off x="4125408" y="6296483"/>
            <a:ext cx="270939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100" dirty="0"/>
              <a:t>Fig.9  Pipelined s-box computer architecture</a:t>
            </a:r>
            <a:endParaRPr lang="zh-TW" altLang="en-US" sz="1100" dirty="0"/>
          </a:p>
        </p:txBody>
      </p:sp>
    </p:spTree>
    <p:extLst>
      <p:ext uri="{BB962C8B-B14F-4D97-AF65-F5344CB8AC3E}">
        <p14:creationId xmlns:p14="http://schemas.microsoft.com/office/powerpoint/2010/main" val="28480683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3648</TotalTime>
  <Words>2512</Words>
  <Application>Microsoft Office PowerPoint</Application>
  <PresentationFormat>寬螢幕</PresentationFormat>
  <Paragraphs>854</Paragraphs>
  <Slides>22</Slides>
  <Notes>5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33" baseType="lpstr">
      <vt:lpstr>微軟正黑體</vt:lpstr>
      <vt:lpstr>新細明體</vt:lpstr>
      <vt:lpstr>標楷體</vt:lpstr>
      <vt:lpstr>Arial</vt:lpstr>
      <vt:lpstr>Calibri</vt:lpstr>
      <vt:lpstr>Calibri Light</vt:lpstr>
      <vt:lpstr>Cambria Math</vt:lpstr>
      <vt:lpstr>Times New Roman</vt:lpstr>
      <vt:lpstr>Wingdings</vt:lpstr>
      <vt:lpstr>Wingdings 3</vt:lpstr>
      <vt:lpstr>Office 佈景主題</vt:lpstr>
      <vt:lpstr>個人簡歷與作品  </vt:lpstr>
      <vt:lpstr>Outline</vt:lpstr>
      <vt:lpstr>個人簡介</vt:lpstr>
      <vt:lpstr>論文研究</vt:lpstr>
      <vt:lpstr>Counter with Cipher Block Chaining-Message Authentication (CCM)</vt:lpstr>
      <vt:lpstr>AES Algorithm</vt:lpstr>
      <vt:lpstr>AES Algorithm: Encryption Process</vt:lpstr>
      <vt:lpstr>Area reduction – Replace the Sbox</vt:lpstr>
      <vt:lpstr>Pipelined S-box Computer</vt:lpstr>
      <vt:lpstr>PowerPoint 簡報</vt:lpstr>
      <vt:lpstr>PowerPoint 簡報</vt:lpstr>
      <vt:lpstr>PowerPoint 簡報</vt:lpstr>
      <vt:lpstr>CCM Hardware design(TOP module)</vt:lpstr>
      <vt:lpstr>CCM hardware design</vt:lpstr>
      <vt:lpstr>Results</vt:lpstr>
      <vt:lpstr>Performance of Different AES-CCM Implementation References </vt:lpstr>
      <vt:lpstr>Tape-Out Experience (TSRI教育性晶片)</vt:lpstr>
      <vt:lpstr>Based On SoC Image Encryption and Decryption System Hardware and Software Co-design (2020.06)</vt:lpstr>
      <vt:lpstr>Results</vt:lpstr>
      <vt:lpstr>A 16-bits RISC Computer Implement (2019.12)</vt:lpstr>
      <vt:lpstr>其他相關證書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T2-503</dc:creator>
  <cp:lastModifiedBy>T2-503</cp:lastModifiedBy>
  <cp:revision>111</cp:revision>
  <dcterms:created xsi:type="dcterms:W3CDTF">2021-04-01T05:42:24Z</dcterms:created>
  <dcterms:modified xsi:type="dcterms:W3CDTF">2021-04-07T10:25:08Z</dcterms:modified>
</cp:coreProperties>
</file>

<file path=docProps/thumbnail.jpeg>
</file>